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84"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2" d="100"/>
          <a:sy n="52" d="100"/>
        </p:scale>
        <p:origin x="90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F44E81-2280-42B7-977A-0608B024278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4B438B09-67BE-4F18-99EA-D0E0951733F0}">
      <dgm:prSet phldrT="[Text]" custT="1"/>
      <dgm:spPr/>
      <dgm:t>
        <a:bodyPr/>
        <a:lstStyle/>
        <a:p>
          <a:r>
            <a:rPr lang="en-IN" sz="1600" b="1" i="0" dirty="0">
              <a:latin typeface="Arial" panose="020B0604020202020204" pitchFamily="34" charset="0"/>
              <a:cs typeface="Arial" panose="020B0604020202020204" pitchFamily="34" charset="0"/>
            </a:rPr>
            <a:t>Feature Dataset</a:t>
          </a:r>
          <a:endParaRPr lang="en-IN" sz="1600" dirty="0">
            <a:latin typeface="Arial" panose="020B0604020202020204" pitchFamily="34" charset="0"/>
            <a:cs typeface="Arial" panose="020B0604020202020204" pitchFamily="34" charset="0"/>
          </a:endParaRPr>
        </a:p>
      </dgm:t>
    </dgm:pt>
    <dgm:pt modelId="{85A85B6F-0EE4-477C-B641-A3B6AD9A4FA1}" type="parTrans" cxnId="{97E94879-2082-4DC7-B639-2AE441416E46}">
      <dgm:prSet/>
      <dgm:spPr/>
      <dgm:t>
        <a:bodyPr/>
        <a:lstStyle/>
        <a:p>
          <a:endParaRPr lang="en-IN" sz="1300">
            <a:latin typeface="Arial" panose="020B0604020202020204" pitchFamily="34" charset="0"/>
            <a:cs typeface="Arial" panose="020B0604020202020204" pitchFamily="34" charset="0"/>
          </a:endParaRPr>
        </a:p>
      </dgm:t>
    </dgm:pt>
    <dgm:pt modelId="{5CE7006E-C13C-47C7-B27E-917354A3B1EC}" type="sibTrans" cxnId="{97E94879-2082-4DC7-B639-2AE441416E46}">
      <dgm:prSet/>
      <dgm:spPr/>
      <dgm:t>
        <a:bodyPr/>
        <a:lstStyle/>
        <a:p>
          <a:endParaRPr lang="en-IN" sz="1300">
            <a:latin typeface="Arial" panose="020B0604020202020204" pitchFamily="34" charset="0"/>
            <a:cs typeface="Arial" panose="020B0604020202020204" pitchFamily="34" charset="0"/>
          </a:endParaRPr>
        </a:p>
      </dgm:t>
    </dgm:pt>
    <dgm:pt modelId="{E6188561-0E34-4D48-9181-C16A9909BB0E}">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Store</a:t>
          </a:r>
          <a:endParaRPr lang="en-IN" sz="1300" dirty="0">
            <a:latin typeface="Arial" panose="020B0604020202020204" pitchFamily="34" charset="0"/>
            <a:cs typeface="Arial" panose="020B0604020202020204" pitchFamily="34" charset="0"/>
          </a:endParaRPr>
        </a:p>
      </dgm:t>
    </dgm:pt>
    <dgm:pt modelId="{74ECB903-58FB-4C31-A679-271CE1D6B57F}" type="parTrans" cxnId="{36CF11AE-8B2D-4B5E-BF07-328845D7C307}">
      <dgm:prSet/>
      <dgm:spPr/>
      <dgm:t>
        <a:bodyPr/>
        <a:lstStyle/>
        <a:p>
          <a:endParaRPr lang="en-IN" sz="1300">
            <a:latin typeface="Arial" panose="020B0604020202020204" pitchFamily="34" charset="0"/>
            <a:cs typeface="Arial" panose="020B0604020202020204" pitchFamily="34" charset="0"/>
          </a:endParaRPr>
        </a:p>
      </dgm:t>
    </dgm:pt>
    <dgm:pt modelId="{4EF848D7-4B6A-4DFD-87CE-6CCA4EC0C065}" type="sibTrans" cxnId="{36CF11AE-8B2D-4B5E-BF07-328845D7C307}">
      <dgm:prSet/>
      <dgm:spPr/>
      <dgm:t>
        <a:bodyPr/>
        <a:lstStyle/>
        <a:p>
          <a:endParaRPr lang="en-IN" sz="1300">
            <a:latin typeface="Arial" panose="020B0604020202020204" pitchFamily="34" charset="0"/>
            <a:cs typeface="Arial" panose="020B0604020202020204" pitchFamily="34" charset="0"/>
          </a:endParaRPr>
        </a:p>
      </dgm:t>
    </dgm:pt>
    <dgm:pt modelId="{89597D31-F474-494D-A2CB-E30AC5DD40EE}">
      <dgm:prSet phldrT="[Text]" custT="1"/>
      <dgm:spPr/>
      <dgm:t>
        <a:bodyPr/>
        <a:lstStyle/>
        <a:p>
          <a:r>
            <a:rPr lang="en-US" sz="1600" b="1" dirty="0">
              <a:latin typeface="Arial" panose="020B0604020202020204" pitchFamily="34" charset="0"/>
              <a:cs typeface="Arial" panose="020B0604020202020204" pitchFamily="34" charset="0"/>
            </a:rPr>
            <a:t>Sales Dataset</a:t>
          </a:r>
          <a:endParaRPr lang="en-IN" sz="1600" b="1" dirty="0">
            <a:latin typeface="Arial" panose="020B0604020202020204" pitchFamily="34" charset="0"/>
            <a:cs typeface="Arial" panose="020B0604020202020204" pitchFamily="34" charset="0"/>
          </a:endParaRPr>
        </a:p>
      </dgm:t>
    </dgm:pt>
    <dgm:pt modelId="{F521D604-BDCF-46FB-943B-C2160414B5FA}" type="parTrans" cxnId="{AFBFCCED-E46D-4516-85AA-6438A03D5601}">
      <dgm:prSet/>
      <dgm:spPr/>
      <dgm:t>
        <a:bodyPr/>
        <a:lstStyle/>
        <a:p>
          <a:endParaRPr lang="en-IN" sz="1300">
            <a:latin typeface="Arial" panose="020B0604020202020204" pitchFamily="34" charset="0"/>
            <a:cs typeface="Arial" panose="020B0604020202020204" pitchFamily="34" charset="0"/>
          </a:endParaRPr>
        </a:p>
      </dgm:t>
    </dgm:pt>
    <dgm:pt modelId="{4E4ECD40-18C9-4F20-AEA7-327A2D3533EE}" type="sibTrans" cxnId="{AFBFCCED-E46D-4516-85AA-6438A03D5601}">
      <dgm:prSet/>
      <dgm:spPr/>
      <dgm:t>
        <a:bodyPr/>
        <a:lstStyle/>
        <a:p>
          <a:endParaRPr lang="en-IN" sz="1300">
            <a:latin typeface="Arial" panose="020B0604020202020204" pitchFamily="34" charset="0"/>
            <a:cs typeface="Arial" panose="020B0604020202020204" pitchFamily="34" charset="0"/>
          </a:endParaRPr>
        </a:p>
      </dgm:t>
    </dgm:pt>
    <dgm:pt modelId="{2D5AC48E-0F6D-4C7F-A663-CEE67C9DF347}">
      <dgm:prSet phldrT="[Text]" custT="1"/>
      <dgm:spPr/>
      <dgm:t>
        <a:bodyPr/>
        <a:lstStyle/>
        <a:p>
          <a:r>
            <a:rPr lang="en-US" sz="1300" dirty="0">
              <a:latin typeface="Arial" panose="020B0604020202020204" pitchFamily="34" charset="0"/>
              <a:cs typeface="Arial" panose="020B0604020202020204" pitchFamily="34" charset="0"/>
            </a:rPr>
            <a:t>Store (</a:t>
          </a:r>
          <a:r>
            <a:rPr lang="en-IN" sz="1300" b="0" i="0" dirty="0">
              <a:latin typeface="Arial" panose="020B0604020202020204" pitchFamily="34" charset="0"/>
              <a:cs typeface="Arial" panose="020B0604020202020204" pitchFamily="34" charset="0"/>
            </a:rPr>
            <a:t>store number)</a:t>
          </a:r>
          <a:endParaRPr lang="en-IN" sz="1300" dirty="0">
            <a:latin typeface="Arial" panose="020B0604020202020204" pitchFamily="34" charset="0"/>
            <a:cs typeface="Arial" panose="020B0604020202020204" pitchFamily="34" charset="0"/>
          </a:endParaRPr>
        </a:p>
      </dgm:t>
    </dgm:pt>
    <dgm:pt modelId="{9376CFD1-EACA-449B-9520-AAF759328186}" type="parTrans" cxnId="{88FF91B8-E4DE-471F-8EBB-FCCF54DD51B5}">
      <dgm:prSet/>
      <dgm:spPr/>
      <dgm:t>
        <a:bodyPr/>
        <a:lstStyle/>
        <a:p>
          <a:endParaRPr lang="en-IN" sz="1300">
            <a:latin typeface="Arial" panose="020B0604020202020204" pitchFamily="34" charset="0"/>
            <a:cs typeface="Arial" panose="020B0604020202020204" pitchFamily="34" charset="0"/>
          </a:endParaRPr>
        </a:p>
      </dgm:t>
    </dgm:pt>
    <dgm:pt modelId="{4DDAF975-2482-4F06-93C4-55C86C87D6C2}" type="sibTrans" cxnId="{88FF91B8-E4DE-471F-8EBB-FCCF54DD51B5}">
      <dgm:prSet/>
      <dgm:spPr/>
      <dgm:t>
        <a:bodyPr/>
        <a:lstStyle/>
        <a:p>
          <a:endParaRPr lang="en-IN" sz="1300">
            <a:latin typeface="Arial" panose="020B0604020202020204" pitchFamily="34" charset="0"/>
            <a:cs typeface="Arial" panose="020B0604020202020204" pitchFamily="34" charset="0"/>
          </a:endParaRPr>
        </a:p>
      </dgm:t>
    </dgm:pt>
    <dgm:pt modelId="{DE18F36D-DE1F-4501-A703-14F339EC4321}">
      <dgm:prSet phldrT="[Text]" custT="1"/>
      <dgm:spPr/>
      <dgm:t>
        <a:bodyPr/>
        <a:lstStyle/>
        <a:p>
          <a:r>
            <a:rPr lang="en-US" sz="1300" dirty="0">
              <a:latin typeface="Arial" panose="020B0604020202020204" pitchFamily="34" charset="0"/>
              <a:cs typeface="Arial" panose="020B0604020202020204" pitchFamily="34" charset="0"/>
            </a:rPr>
            <a:t>Date (</a:t>
          </a:r>
          <a:r>
            <a:rPr lang="en-IN" sz="1300" b="0" i="0" dirty="0">
              <a:latin typeface="Arial" panose="020B0604020202020204" pitchFamily="34" charset="0"/>
              <a:cs typeface="Arial" panose="020B0604020202020204" pitchFamily="34" charset="0"/>
            </a:rPr>
            <a:t>the week)</a:t>
          </a:r>
          <a:endParaRPr lang="en-IN" sz="1300" dirty="0">
            <a:latin typeface="Arial" panose="020B0604020202020204" pitchFamily="34" charset="0"/>
            <a:cs typeface="Arial" panose="020B0604020202020204" pitchFamily="34" charset="0"/>
          </a:endParaRPr>
        </a:p>
      </dgm:t>
    </dgm:pt>
    <dgm:pt modelId="{C88BDF91-159E-4725-A730-688C54C11D11}" type="parTrans" cxnId="{60025FF8-6AFE-426C-9D36-6F84B8EAE33F}">
      <dgm:prSet/>
      <dgm:spPr/>
      <dgm:t>
        <a:bodyPr/>
        <a:lstStyle/>
        <a:p>
          <a:endParaRPr lang="en-IN" sz="1300">
            <a:latin typeface="Arial" panose="020B0604020202020204" pitchFamily="34" charset="0"/>
            <a:cs typeface="Arial" panose="020B0604020202020204" pitchFamily="34" charset="0"/>
          </a:endParaRPr>
        </a:p>
      </dgm:t>
    </dgm:pt>
    <dgm:pt modelId="{984951D3-16E8-497C-81A7-B49B4BADFB77}" type="sibTrans" cxnId="{60025FF8-6AFE-426C-9D36-6F84B8EAE33F}">
      <dgm:prSet/>
      <dgm:spPr/>
      <dgm:t>
        <a:bodyPr/>
        <a:lstStyle/>
        <a:p>
          <a:endParaRPr lang="en-IN" sz="1300">
            <a:latin typeface="Arial" panose="020B0604020202020204" pitchFamily="34" charset="0"/>
            <a:cs typeface="Arial" panose="020B0604020202020204" pitchFamily="34" charset="0"/>
          </a:endParaRPr>
        </a:p>
      </dgm:t>
    </dgm:pt>
    <dgm:pt modelId="{0F959585-2568-4335-8E87-CA26DFFB809B}">
      <dgm:prSet phldrT="[Text]" custT="1"/>
      <dgm:spPr/>
      <dgm:t>
        <a:bodyPr/>
        <a:lstStyle/>
        <a:p>
          <a:r>
            <a:rPr lang="en-US" sz="1600" b="1" dirty="0">
              <a:latin typeface="Arial" panose="020B0604020202020204" pitchFamily="34" charset="0"/>
              <a:cs typeface="Arial" panose="020B0604020202020204" pitchFamily="34" charset="0"/>
            </a:rPr>
            <a:t>Store Dataset</a:t>
          </a:r>
          <a:endParaRPr lang="en-IN" sz="1600" b="1" dirty="0">
            <a:latin typeface="Arial" panose="020B0604020202020204" pitchFamily="34" charset="0"/>
            <a:cs typeface="Arial" panose="020B0604020202020204" pitchFamily="34" charset="0"/>
          </a:endParaRPr>
        </a:p>
      </dgm:t>
    </dgm:pt>
    <dgm:pt modelId="{FDD8BBAD-B202-4E78-8286-EB577840DDE7}" type="parTrans" cxnId="{37A01F07-911D-4DD1-956A-D5F11D6C5112}">
      <dgm:prSet/>
      <dgm:spPr/>
      <dgm:t>
        <a:bodyPr/>
        <a:lstStyle/>
        <a:p>
          <a:endParaRPr lang="en-IN" sz="1300">
            <a:latin typeface="Arial" panose="020B0604020202020204" pitchFamily="34" charset="0"/>
            <a:cs typeface="Arial" panose="020B0604020202020204" pitchFamily="34" charset="0"/>
          </a:endParaRPr>
        </a:p>
      </dgm:t>
    </dgm:pt>
    <dgm:pt modelId="{18032070-39AC-42F4-9ADB-1117954B089E}" type="sibTrans" cxnId="{37A01F07-911D-4DD1-956A-D5F11D6C5112}">
      <dgm:prSet/>
      <dgm:spPr/>
      <dgm:t>
        <a:bodyPr/>
        <a:lstStyle/>
        <a:p>
          <a:endParaRPr lang="en-IN" sz="1300">
            <a:latin typeface="Arial" panose="020B0604020202020204" pitchFamily="34" charset="0"/>
            <a:cs typeface="Arial" panose="020B0604020202020204" pitchFamily="34" charset="0"/>
          </a:endParaRPr>
        </a:p>
      </dgm:t>
    </dgm:pt>
    <dgm:pt modelId="{342B7081-C0EF-4968-9939-A441FC86C212}">
      <dgm:prSet phldrT="[Text]" custT="1"/>
      <dgm:spPr/>
      <dgm:t>
        <a:bodyPr/>
        <a:lstStyle/>
        <a:p>
          <a:r>
            <a:rPr lang="en-US" sz="1300" dirty="0">
              <a:latin typeface="Arial" panose="020B0604020202020204" pitchFamily="34" charset="0"/>
              <a:cs typeface="Arial" panose="020B0604020202020204" pitchFamily="34" charset="0"/>
            </a:rPr>
            <a:t>Store (</a:t>
          </a:r>
          <a:r>
            <a:rPr lang="en-IN" sz="1300" b="0" i="0" dirty="0">
              <a:latin typeface="Arial" panose="020B0604020202020204" pitchFamily="34" charset="0"/>
              <a:cs typeface="Arial" panose="020B0604020202020204" pitchFamily="34" charset="0"/>
            </a:rPr>
            <a:t>store number)</a:t>
          </a:r>
          <a:endParaRPr lang="en-IN" sz="1300" dirty="0">
            <a:latin typeface="Arial" panose="020B0604020202020204" pitchFamily="34" charset="0"/>
            <a:cs typeface="Arial" panose="020B0604020202020204" pitchFamily="34" charset="0"/>
          </a:endParaRPr>
        </a:p>
      </dgm:t>
    </dgm:pt>
    <dgm:pt modelId="{59BD810A-7B05-4845-A12C-9945FEF88A6A}" type="parTrans" cxnId="{4938B95D-63F9-4B6B-B0B6-8A3EBD3D3423}">
      <dgm:prSet/>
      <dgm:spPr/>
      <dgm:t>
        <a:bodyPr/>
        <a:lstStyle/>
        <a:p>
          <a:endParaRPr lang="en-IN" sz="1300">
            <a:latin typeface="Arial" panose="020B0604020202020204" pitchFamily="34" charset="0"/>
            <a:cs typeface="Arial" panose="020B0604020202020204" pitchFamily="34" charset="0"/>
          </a:endParaRPr>
        </a:p>
      </dgm:t>
    </dgm:pt>
    <dgm:pt modelId="{887E3431-6396-4F6A-A62B-5F96920838AA}" type="sibTrans" cxnId="{4938B95D-63F9-4B6B-B0B6-8A3EBD3D3423}">
      <dgm:prSet/>
      <dgm:spPr/>
      <dgm:t>
        <a:bodyPr/>
        <a:lstStyle/>
        <a:p>
          <a:endParaRPr lang="en-IN" sz="1300">
            <a:latin typeface="Arial" panose="020B0604020202020204" pitchFamily="34" charset="0"/>
            <a:cs typeface="Arial" panose="020B0604020202020204" pitchFamily="34" charset="0"/>
          </a:endParaRPr>
        </a:p>
      </dgm:t>
    </dgm:pt>
    <dgm:pt modelId="{F923448B-5130-4B18-A24B-B34917681ED9}">
      <dgm:prSet phldrT="[Text]" custT="1"/>
      <dgm:spPr/>
      <dgm:t>
        <a:bodyPr/>
        <a:lstStyle/>
        <a:p>
          <a:r>
            <a:rPr lang="en-US" sz="1300" dirty="0">
              <a:latin typeface="Arial" panose="020B0604020202020204" pitchFamily="34" charset="0"/>
              <a:cs typeface="Arial" panose="020B0604020202020204" pitchFamily="34" charset="0"/>
            </a:rPr>
            <a:t>Type (</a:t>
          </a:r>
          <a:r>
            <a:rPr lang="en-IN" sz="1300" b="0" i="0" dirty="0">
              <a:latin typeface="Arial" panose="020B0604020202020204" pitchFamily="34" charset="0"/>
              <a:cs typeface="Arial" panose="020B0604020202020204" pitchFamily="34" charset="0"/>
            </a:rPr>
            <a:t>type of store)</a:t>
          </a:r>
          <a:endParaRPr lang="en-IN" sz="1300" dirty="0">
            <a:latin typeface="Arial" panose="020B0604020202020204" pitchFamily="34" charset="0"/>
            <a:cs typeface="Arial" panose="020B0604020202020204" pitchFamily="34" charset="0"/>
          </a:endParaRPr>
        </a:p>
      </dgm:t>
    </dgm:pt>
    <dgm:pt modelId="{E592E0AC-52D4-430B-A06E-72B764D5AA2F}" type="parTrans" cxnId="{6A170CEA-CEA1-49DB-9B9C-1010241A8A3A}">
      <dgm:prSet/>
      <dgm:spPr/>
      <dgm:t>
        <a:bodyPr/>
        <a:lstStyle/>
        <a:p>
          <a:endParaRPr lang="en-IN" sz="1300">
            <a:latin typeface="Arial" panose="020B0604020202020204" pitchFamily="34" charset="0"/>
            <a:cs typeface="Arial" panose="020B0604020202020204" pitchFamily="34" charset="0"/>
          </a:endParaRPr>
        </a:p>
      </dgm:t>
    </dgm:pt>
    <dgm:pt modelId="{FDE9F594-D580-4A91-9ED1-FD017E31974D}" type="sibTrans" cxnId="{6A170CEA-CEA1-49DB-9B9C-1010241A8A3A}">
      <dgm:prSet/>
      <dgm:spPr/>
      <dgm:t>
        <a:bodyPr/>
        <a:lstStyle/>
        <a:p>
          <a:endParaRPr lang="en-IN" sz="1300">
            <a:latin typeface="Arial" panose="020B0604020202020204" pitchFamily="34" charset="0"/>
            <a:cs typeface="Arial" panose="020B0604020202020204" pitchFamily="34" charset="0"/>
          </a:endParaRPr>
        </a:p>
      </dgm:t>
    </dgm:pt>
    <dgm:pt modelId="{A78BBA55-D0CE-4BD1-AADB-8CAC165228B0}">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Date</a:t>
          </a:r>
          <a:endParaRPr lang="en-IN" sz="1300" dirty="0">
            <a:latin typeface="Arial" panose="020B0604020202020204" pitchFamily="34" charset="0"/>
            <a:cs typeface="Arial" panose="020B0604020202020204" pitchFamily="34" charset="0"/>
          </a:endParaRPr>
        </a:p>
      </dgm:t>
    </dgm:pt>
    <dgm:pt modelId="{954EB868-4BD5-4CE6-B605-73FA962D66B9}" type="parTrans" cxnId="{28A055AE-BB86-4830-873B-E74C1B55184A}">
      <dgm:prSet/>
      <dgm:spPr/>
      <dgm:t>
        <a:bodyPr/>
        <a:lstStyle/>
        <a:p>
          <a:endParaRPr lang="en-IN" sz="1300">
            <a:latin typeface="Arial" panose="020B0604020202020204" pitchFamily="34" charset="0"/>
            <a:cs typeface="Arial" panose="020B0604020202020204" pitchFamily="34" charset="0"/>
          </a:endParaRPr>
        </a:p>
      </dgm:t>
    </dgm:pt>
    <dgm:pt modelId="{0303969E-4E03-400D-9014-595D5289F3F9}" type="sibTrans" cxnId="{28A055AE-BB86-4830-873B-E74C1B55184A}">
      <dgm:prSet/>
      <dgm:spPr/>
      <dgm:t>
        <a:bodyPr/>
        <a:lstStyle/>
        <a:p>
          <a:endParaRPr lang="en-IN" sz="1300">
            <a:latin typeface="Arial" panose="020B0604020202020204" pitchFamily="34" charset="0"/>
            <a:cs typeface="Arial" panose="020B0604020202020204" pitchFamily="34" charset="0"/>
          </a:endParaRPr>
        </a:p>
      </dgm:t>
    </dgm:pt>
    <dgm:pt modelId="{70A3A80B-E110-493F-8F20-4C849D30334F}">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Temperature (</a:t>
          </a:r>
          <a:r>
            <a:rPr lang="en-US" sz="1300" b="0" i="0" dirty="0">
              <a:latin typeface="Arial" panose="020B0604020202020204" pitchFamily="34" charset="0"/>
              <a:cs typeface="Arial" panose="020B0604020202020204" pitchFamily="34" charset="0"/>
            </a:rPr>
            <a:t>average temperature in the region)</a:t>
          </a:r>
          <a:endParaRPr lang="en-IN" sz="1300" dirty="0">
            <a:latin typeface="Arial" panose="020B0604020202020204" pitchFamily="34" charset="0"/>
            <a:cs typeface="Arial" panose="020B0604020202020204" pitchFamily="34" charset="0"/>
          </a:endParaRPr>
        </a:p>
      </dgm:t>
    </dgm:pt>
    <dgm:pt modelId="{F4D6FDC7-922E-435F-A26A-B34F7529A77F}" type="parTrans" cxnId="{84ABBE19-96D9-4FF5-9E7D-F9E5F69F6F81}">
      <dgm:prSet/>
      <dgm:spPr/>
      <dgm:t>
        <a:bodyPr/>
        <a:lstStyle/>
        <a:p>
          <a:endParaRPr lang="en-IN" sz="1300">
            <a:latin typeface="Arial" panose="020B0604020202020204" pitchFamily="34" charset="0"/>
            <a:cs typeface="Arial" panose="020B0604020202020204" pitchFamily="34" charset="0"/>
          </a:endParaRPr>
        </a:p>
      </dgm:t>
    </dgm:pt>
    <dgm:pt modelId="{E28A7615-AB58-4EB3-AA79-CA8F7232D22A}" type="sibTrans" cxnId="{84ABBE19-96D9-4FF5-9E7D-F9E5F69F6F81}">
      <dgm:prSet/>
      <dgm:spPr/>
      <dgm:t>
        <a:bodyPr/>
        <a:lstStyle/>
        <a:p>
          <a:endParaRPr lang="en-IN" sz="1300">
            <a:latin typeface="Arial" panose="020B0604020202020204" pitchFamily="34" charset="0"/>
            <a:cs typeface="Arial" panose="020B0604020202020204" pitchFamily="34" charset="0"/>
          </a:endParaRPr>
        </a:p>
      </dgm:t>
    </dgm:pt>
    <dgm:pt modelId="{FA0055BE-5121-461C-8F7A-B7B3E54B136C}">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Fuel Price (</a:t>
          </a:r>
          <a:r>
            <a:rPr lang="en-US" sz="1300" b="0" i="0" dirty="0">
              <a:latin typeface="Arial" panose="020B0604020202020204" pitchFamily="34" charset="0"/>
              <a:cs typeface="Arial" panose="020B0604020202020204" pitchFamily="34" charset="0"/>
            </a:rPr>
            <a:t>cost of fuel in the region)</a:t>
          </a:r>
          <a:endParaRPr lang="en-IN" sz="1300" dirty="0">
            <a:latin typeface="Arial" panose="020B0604020202020204" pitchFamily="34" charset="0"/>
            <a:cs typeface="Arial" panose="020B0604020202020204" pitchFamily="34" charset="0"/>
          </a:endParaRPr>
        </a:p>
      </dgm:t>
    </dgm:pt>
    <dgm:pt modelId="{6A1D6326-A722-4E08-B478-10F9DA0F0D54}" type="parTrans" cxnId="{F9134A66-0D53-43C0-A9BB-6BBB8A1D7E97}">
      <dgm:prSet/>
      <dgm:spPr/>
      <dgm:t>
        <a:bodyPr/>
        <a:lstStyle/>
        <a:p>
          <a:endParaRPr lang="en-IN" sz="1300">
            <a:latin typeface="Arial" panose="020B0604020202020204" pitchFamily="34" charset="0"/>
            <a:cs typeface="Arial" panose="020B0604020202020204" pitchFamily="34" charset="0"/>
          </a:endParaRPr>
        </a:p>
      </dgm:t>
    </dgm:pt>
    <dgm:pt modelId="{75F9D421-63C6-4517-B5C9-756ACA223081}" type="sibTrans" cxnId="{F9134A66-0D53-43C0-A9BB-6BBB8A1D7E97}">
      <dgm:prSet/>
      <dgm:spPr/>
      <dgm:t>
        <a:bodyPr/>
        <a:lstStyle/>
        <a:p>
          <a:endParaRPr lang="en-IN" sz="1300">
            <a:latin typeface="Arial" panose="020B0604020202020204" pitchFamily="34" charset="0"/>
            <a:cs typeface="Arial" panose="020B0604020202020204" pitchFamily="34" charset="0"/>
          </a:endParaRPr>
        </a:p>
      </dgm:t>
    </dgm:pt>
    <dgm:pt modelId="{4E011009-3849-40D3-A54C-7C3918F82985}">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Markdown 1</a:t>
          </a:r>
          <a:endParaRPr lang="en-IN" sz="1300" dirty="0">
            <a:latin typeface="Arial" panose="020B0604020202020204" pitchFamily="34" charset="0"/>
            <a:cs typeface="Arial" panose="020B0604020202020204" pitchFamily="34" charset="0"/>
          </a:endParaRPr>
        </a:p>
      </dgm:t>
    </dgm:pt>
    <dgm:pt modelId="{578C7278-5A0E-4F5B-9C2B-978217973A2F}" type="parTrans" cxnId="{0BDBEC7C-5F5E-464F-A239-3C4BC94C00B0}">
      <dgm:prSet/>
      <dgm:spPr/>
      <dgm:t>
        <a:bodyPr/>
        <a:lstStyle/>
        <a:p>
          <a:endParaRPr lang="en-IN" sz="1300">
            <a:latin typeface="Arial" panose="020B0604020202020204" pitchFamily="34" charset="0"/>
            <a:cs typeface="Arial" panose="020B0604020202020204" pitchFamily="34" charset="0"/>
          </a:endParaRPr>
        </a:p>
      </dgm:t>
    </dgm:pt>
    <dgm:pt modelId="{1BB05245-4556-420B-BAE8-E861069F5A37}" type="sibTrans" cxnId="{0BDBEC7C-5F5E-464F-A239-3C4BC94C00B0}">
      <dgm:prSet/>
      <dgm:spPr/>
      <dgm:t>
        <a:bodyPr/>
        <a:lstStyle/>
        <a:p>
          <a:endParaRPr lang="en-IN" sz="1300">
            <a:latin typeface="Arial" panose="020B0604020202020204" pitchFamily="34" charset="0"/>
            <a:cs typeface="Arial" panose="020B0604020202020204" pitchFamily="34" charset="0"/>
          </a:endParaRPr>
        </a:p>
      </dgm:t>
    </dgm:pt>
    <dgm:pt modelId="{E6AAD885-608D-4C6C-BBC9-1BC0000DA972}">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Markdown 2</a:t>
          </a:r>
          <a:endParaRPr lang="en-IN" sz="1300" dirty="0">
            <a:latin typeface="Arial" panose="020B0604020202020204" pitchFamily="34" charset="0"/>
            <a:cs typeface="Arial" panose="020B0604020202020204" pitchFamily="34" charset="0"/>
          </a:endParaRPr>
        </a:p>
      </dgm:t>
    </dgm:pt>
    <dgm:pt modelId="{48BE4CC7-A97A-461A-BC2F-BBF742968998}" type="parTrans" cxnId="{48E3E9CE-E3D2-45A6-A98A-A62B0118FF68}">
      <dgm:prSet/>
      <dgm:spPr/>
      <dgm:t>
        <a:bodyPr/>
        <a:lstStyle/>
        <a:p>
          <a:endParaRPr lang="en-IN" sz="1300">
            <a:latin typeface="Arial" panose="020B0604020202020204" pitchFamily="34" charset="0"/>
            <a:cs typeface="Arial" panose="020B0604020202020204" pitchFamily="34" charset="0"/>
          </a:endParaRPr>
        </a:p>
      </dgm:t>
    </dgm:pt>
    <dgm:pt modelId="{33CD75A0-FCB4-4E15-B779-B41B58980182}" type="sibTrans" cxnId="{48E3E9CE-E3D2-45A6-A98A-A62B0118FF68}">
      <dgm:prSet/>
      <dgm:spPr/>
      <dgm:t>
        <a:bodyPr/>
        <a:lstStyle/>
        <a:p>
          <a:endParaRPr lang="en-IN" sz="1300">
            <a:latin typeface="Arial" panose="020B0604020202020204" pitchFamily="34" charset="0"/>
            <a:cs typeface="Arial" panose="020B0604020202020204" pitchFamily="34" charset="0"/>
          </a:endParaRPr>
        </a:p>
      </dgm:t>
    </dgm:pt>
    <dgm:pt modelId="{16AD39A4-F1A2-4651-92B4-0CFCBE4EC25D}">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Markdown 3</a:t>
          </a:r>
          <a:endParaRPr lang="en-IN" sz="1300" dirty="0">
            <a:latin typeface="Arial" panose="020B0604020202020204" pitchFamily="34" charset="0"/>
            <a:cs typeface="Arial" panose="020B0604020202020204" pitchFamily="34" charset="0"/>
          </a:endParaRPr>
        </a:p>
      </dgm:t>
    </dgm:pt>
    <dgm:pt modelId="{3F701670-0F65-4D40-BADD-85A1DEF1918D}" type="parTrans" cxnId="{9CB300C8-6554-49D0-890A-BB953A350CB2}">
      <dgm:prSet/>
      <dgm:spPr/>
      <dgm:t>
        <a:bodyPr/>
        <a:lstStyle/>
        <a:p>
          <a:endParaRPr lang="en-IN" sz="1300">
            <a:latin typeface="Arial" panose="020B0604020202020204" pitchFamily="34" charset="0"/>
            <a:cs typeface="Arial" panose="020B0604020202020204" pitchFamily="34" charset="0"/>
          </a:endParaRPr>
        </a:p>
      </dgm:t>
    </dgm:pt>
    <dgm:pt modelId="{BC06ADE8-7048-440A-A4DD-57100E0DCCC6}" type="sibTrans" cxnId="{9CB300C8-6554-49D0-890A-BB953A350CB2}">
      <dgm:prSet/>
      <dgm:spPr/>
      <dgm:t>
        <a:bodyPr/>
        <a:lstStyle/>
        <a:p>
          <a:endParaRPr lang="en-IN" sz="1300">
            <a:latin typeface="Arial" panose="020B0604020202020204" pitchFamily="34" charset="0"/>
            <a:cs typeface="Arial" panose="020B0604020202020204" pitchFamily="34" charset="0"/>
          </a:endParaRPr>
        </a:p>
      </dgm:t>
    </dgm:pt>
    <dgm:pt modelId="{C8FE638F-CE34-435C-8B9F-10DDB8453BA0}">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Markdown 4</a:t>
          </a:r>
          <a:endParaRPr lang="en-IN" sz="1300" dirty="0">
            <a:latin typeface="Arial" panose="020B0604020202020204" pitchFamily="34" charset="0"/>
            <a:cs typeface="Arial" panose="020B0604020202020204" pitchFamily="34" charset="0"/>
          </a:endParaRPr>
        </a:p>
      </dgm:t>
    </dgm:pt>
    <dgm:pt modelId="{CC05B884-900D-4B22-BAFF-2CCB9A4AE644}" type="parTrans" cxnId="{9C1740F2-7382-4465-A492-08B3BA1AC709}">
      <dgm:prSet/>
      <dgm:spPr/>
      <dgm:t>
        <a:bodyPr/>
        <a:lstStyle/>
        <a:p>
          <a:endParaRPr lang="en-IN" sz="1300">
            <a:latin typeface="Arial" panose="020B0604020202020204" pitchFamily="34" charset="0"/>
            <a:cs typeface="Arial" panose="020B0604020202020204" pitchFamily="34" charset="0"/>
          </a:endParaRPr>
        </a:p>
      </dgm:t>
    </dgm:pt>
    <dgm:pt modelId="{10D5AED0-ED5F-4009-80B5-337E21566131}" type="sibTrans" cxnId="{9C1740F2-7382-4465-A492-08B3BA1AC709}">
      <dgm:prSet/>
      <dgm:spPr/>
      <dgm:t>
        <a:bodyPr/>
        <a:lstStyle/>
        <a:p>
          <a:endParaRPr lang="en-IN" sz="1300">
            <a:latin typeface="Arial" panose="020B0604020202020204" pitchFamily="34" charset="0"/>
            <a:cs typeface="Arial" panose="020B0604020202020204" pitchFamily="34" charset="0"/>
          </a:endParaRPr>
        </a:p>
      </dgm:t>
    </dgm:pt>
    <dgm:pt modelId="{2DF2C800-8EDF-4116-A3BC-91A216FA9E86}">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Markdown 5</a:t>
          </a:r>
          <a:endParaRPr lang="en-IN" sz="1300" dirty="0">
            <a:latin typeface="Arial" panose="020B0604020202020204" pitchFamily="34" charset="0"/>
            <a:cs typeface="Arial" panose="020B0604020202020204" pitchFamily="34" charset="0"/>
          </a:endParaRPr>
        </a:p>
      </dgm:t>
    </dgm:pt>
    <dgm:pt modelId="{CD4F7D7A-44F6-4549-88B9-43D03C860A2B}" type="parTrans" cxnId="{93DCF132-E3A6-4010-A865-6606D65BF52C}">
      <dgm:prSet/>
      <dgm:spPr/>
      <dgm:t>
        <a:bodyPr/>
        <a:lstStyle/>
        <a:p>
          <a:endParaRPr lang="en-IN" sz="1300">
            <a:latin typeface="Arial" panose="020B0604020202020204" pitchFamily="34" charset="0"/>
            <a:cs typeface="Arial" panose="020B0604020202020204" pitchFamily="34" charset="0"/>
          </a:endParaRPr>
        </a:p>
      </dgm:t>
    </dgm:pt>
    <dgm:pt modelId="{96706AC8-2101-472B-8407-0BF35636BF07}" type="sibTrans" cxnId="{93DCF132-E3A6-4010-A865-6606D65BF52C}">
      <dgm:prSet/>
      <dgm:spPr/>
      <dgm:t>
        <a:bodyPr/>
        <a:lstStyle/>
        <a:p>
          <a:endParaRPr lang="en-IN" sz="1300">
            <a:latin typeface="Arial" panose="020B0604020202020204" pitchFamily="34" charset="0"/>
            <a:cs typeface="Arial" panose="020B0604020202020204" pitchFamily="34" charset="0"/>
          </a:endParaRPr>
        </a:p>
      </dgm:t>
    </dgm:pt>
    <dgm:pt modelId="{5C1981EE-A5F9-4C69-B587-D4AF4E3926BD}">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CPI (</a:t>
          </a:r>
          <a:r>
            <a:rPr lang="en-IN" sz="1300" b="0" i="0" dirty="0">
              <a:latin typeface="Arial" panose="020B0604020202020204" pitchFamily="34" charset="0"/>
              <a:cs typeface="Arial" panose="020B0604020202020204" pitchFamily="34" charset="0"/>
            </a:rPr>
            <a:t>consumer price index)</a:t>
          </a:r>
          <a:endParaRPr lang="en-IN" sz="1300" dirty="0">
            <a:latin typeface="Arial" panose="020B0604020202020204" pitchFamily="34" charset="0"/>
            <a:cs typeface="Arial" panose="020B0604020202020204" pitchFamily="34" charset="0"/>
          </a:endParaRPr>
        </a:p>
      </dgm:t>
    </dgm:pt>
    <dgm:pt modelId="{35B04AB5-7E4C-4859-A5BC-506BB93DD007}" type="parTrans" cxnId="{C1B9DC97-A6BA-4340-A638-2962BD030172}">
      <dgm:prSet/>
      <dgm:spPr/>
      <dgm:t>
        <a:bodyPr/>
        <a:lstStyle/>
        <a:p>
          <a:endParaRPr lang="en-IN" sz="1300">
            <a:latin typeface="Arial" panose="020B0604020202020204" pitchFamily="34" charset="0"/>
            <a:cs typeface="Arial" panose="020B0604020202020204" pitchFamily="34" charset="0"/>
          </a:endParaRPr>
        </a:p>
      </dgm:t>
    </dgm:pt>
    <dgm:pt modelId="{C0C206ED-28BE-481B-9FAA-F66ED59FA48C}" type="sibTrans" cxnId="{C1B9DC97-A6BA-4340-A638-2962BD030172}">
      <dgm:prSet/>
      <dgm:spPr/>
      <dgm:t>
        <a:bodyPr/>
        <a:lstStyle/>
        <a:p>
          <a:endParaRPr lang="en-IN" sz="1300">
            <a:latin typeface="Arial" panose="020B0604020202020204" pitchFamily="34" charset="0"/>
            <a:cs typeface="Arial" panose="020B0604020202020204" pitchFamily="34" charset="0"/>
          </a:endParaRPr>
        </a:p>
      </dgm:t>
    </dgm:pt>
    <dgm:pt modelId="{8E451334-DEA1-460C-A667-C7EA6BB26CD4}">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Unemployment (</a:t>
          </a:r>
          <a:r>
            <a:rPr lang="en-IN" sz="1300" b="0" i="0" dirty="0">
              <a:latin typeface="Arial" panose="020B0604020202020204" pitchFamily="34" charset="0"/>
              <a:cs typeface="Arial" panose="020B0604020202020204" pitchFamily="34" charset="0"/>
            </a:rPr>
            <a:t>unemployment rate)</a:t>
          </a:r>
          <a:endParaRPr lang="en-IN" sz="1300" dirty="0">
            <a:latin typeface="Arial" panose="020B0604020202020204" pitchFamily="34" charset="0"/>
            <a:cs typeface="Arial" panose="020B0604020202020204" pitchFamily="34" charset="0"/>
          </a:endParaRPr>
        </a:p>
      </dgm:t>
    </dgm:pt>
    <dgm:pt modelId="{36B95EDB-9192-4339-8EB5-EFB401C08DE2}" type="parTrans" cxnId="{F1E30A5A-66CE-4AEF-964B-DFF49F28D5E4}">
      <dgm:prSet/>
      <dgm:spPr/>
      <dgm:t>
        <a:bodyPr/>
        <a:lstStyle/>
        <a:p>
          <a:endParaRPr lang="en-IN" sz="1300">
            <a:latin typeface="Arial" panose="020B0604020202020204" pitchFamily="34" charset="0"/>
            <a:cs typeface="Arial" panose="020B0604020202020204" pitchFamily="34" charset="0"/>
          </a:endParaRPr>
        </a:p>
      </dgm:t>
    </dgm:pt>
    <dgm:pt modelId="{474CE519-A672-4B85-871B-C042A10CF9B5}" type="sibTrans" cxnId="{F1E30A5A-66CE-4AEF-964B-DFF49F28D5E4}">
      <dgm:prSet/>
      <dgm:spPr/>
      <dgm:t>
        <a:bodyPr/>
        <a:lstStyle/>
        <a:p>
          <a:endParaRPr lang="en-IN" sz="1300">
            <a:latin typeface="Arial" panose="020B0604020202020204" pitchFamily="34" charset="0"/>
            <a:cs typeface="Arial" panose="020B0604020202020204" pitchFamily="34" charset="0"/>
          </a:endParaRPr>
        </a:p>
      </dgm:t>
    </dgm:pt>
    <dgm:pt modelId="{4FE7915F-97C7-46BE-9D6B-A887D9C5D457}">
      <dgm:prSet phldrT="[Text]" custT="1"/>
      <dgm:spPr/>
      <dgm:t>
        <a:bodyPr/>
        <a:lstStyle/>
        <a:p>
          <a:pPr>
            <a:buFont typeface="Arial" panose="020B0604020202020204" pitchFamily="34" charset="0"/>
            <a:buChar char="•"/>
          </a:pPr>
          <a:r>
            <a:rPr lang="en-US" sz="1300" dirty="0">
              <a:latin typeface="Arial" panose="020B0604020202020204" pitchFamily="34" charset="0"/>
              <a:cs typeface="Arial" panose="020B0604020202020204" pitchFamily="34" charset="0"/>
            </a:rPr>
            <a:t>Is holiday</a:t>
          </a:r>
          <a:endParaRPr lang="en-IN" sz="1300" dirty="0">
            <a:latin typeface="Arial" panose="020B0604020202020204" pitchFamily="34" charset="0"/>
            <a:cs typeface="Arial" panose="020B0604020202020204" pitchFamily="34" charset="0"/>
          </a:endParaRPr>
        </a:p>
      </dgm:t>
    </dgm:pt>
    <dgm:pt modelId="{D719F60B-0D09-4B92-BBCB-6EEB6CEB162B}" type="parTrans" cxnId="{9BF44B8D-5436-419A-BAB7-1CCD35DFB5B9}">
      <dgm:prSet/>
      <dgm:spPr/>
      <dgm:t>
        <a:bodyPr/>
        <a:lstStyle/>
        <a:p>
          <a:endParaRPr lang="en-IN" sz="1300">
            <a:latin typeface="Arial" panose="020B0604020202020204" pitchFamily="34" charset="0"/>
            <a:cs typeface="Arial" panose="020B0604020202020204" pitchFamily="34" charset="0"/>
          </a:endParaRPr>
        </a:p>
      </dgm:t>
    </dgm:pt>
    <dgm:pt modelId="{67D7CFD3-D276-4C4A-A7B3-D8C7F0A98EA4}" type="sibTrans" cxnId="{9BF44B8D-5436-419A-BAB7-1CCD35DFB5B9}">
      <dgm:prSet/>
      <dgm:spPr/>
      <dgm:t>
        <a:bodyPr/>
        <a:lstStyle/>
        <a:p>
          <a:endParaRPr lang="en-IN" sz="1300">
            <a:latin typeface="Arial" panose="020B0604020202020204" pitchFamily="34" charset="0"/>
            <a:cs typeface="Arial" panose="020B0604020202020204" pitchFamily="34" charset="0"/>
          </a:endParaRPr>
        </a:p>
      </dgm:t>
    </dgm:pt>
    <dgm:pt modelId="{89BDB3EE-7CBB-4736-8BE0-E04A01EFBB72}">
      <dgm:prSet phldrT="[Text]" custT="1"/>
      <dgm:spPr/>
      <dgm:t>
        <a:bodyPr/>
        <a:lstStyle/>
        <a:p>
          <a:r>
            <a:rPr lang="en-US" sz="1300" dirty="0">
              <a:latin typeface="Arial" panose="020B0604020202020204" pitchFamily="34" charset="0"/>
              <a:cs typeface="Arial" panose="020B0604020202020204" pitchFamily="34" charset="0"/>
            </a:rPr>
            <a:t>Department (</a:t>
          </a:r>
          <a:r>
            <a:rPr lang="en-IN" sz="1300" b="0" i="0" dirty="0">
              <a:latin typeface="Arial" panose="020B0604020202020204" pitchFamily="34" charset="0"/>
              <a:cs typeface="Arial" panose="020B0604020202020204" pitchFamily="34" charset="0"/>
            </a:rPr>
            <a:t>department number)</a:t>
          </a:r>
          <a:endParaRPr lang="en-IN" sz="1300" dirty="0">
            <a:latin typeface="Arial" panose="020B0604020202020204" pitchFamily="34" charset="0"/>
            <a:cs typeface="Arial" panose="020B0604020202020204" pitchFamily="34" charset="0"/>
          </a:endParaRPr>
        </a:p>
      </dgm:t>
    </dgm:pt>
    <dgm:pt modelId="{04A0E283-6BB7-4D97-9754-836D7B4217FF}" type="parTrans" cxnId="{A891117A-46CC-47B0-B5FB-C8AC90C5A0E6}">
      <dgm:prSet/>
      <dgm:spPr/>
      <dgm:t>
        <a:bodyPr/>
        <a:lstStyle/>
        <a:p>
          <a:endParaRPr lang="en-IN" sz="1300">
            <a:latin typeface="Arial" panose="020B0604020202020204" pitchFamily="34" charset="0"/>
            <a:cs typeface="Arial" panose="020B0604020202020204" pitchFamily="34" charset="0"/>
          </a:endParaRPr>
        </a:p>
      </dgm:t>
    </dgm:pt>
    <dgm:pt modelId="{90E27BA1-05CD-42C7-9383-1E342C003E75}" type="sibTrans" cxnId="{A891117A-46CC-47B0-B5FB-C8AC90C5A0E6}">
      <dgm:prSet/>
      <dgm:spPr/>
      <dgm:t>
        <a:bodyPr/>
        <a:lstStyle/>
        <a:p>
          <a:endParaRPr lang="en-IN" sz="1300">
            <a:latin typeface="Arial" panose="020B0604020202020204" pitchFamily="34" charset="0"/>
            <a:cs typeface="Arial" panose="020B0604020202020204" pitchFamily="34" charset="0"/>
          </a:endParaRPr>
        </a:p>
      </dgm:t>
    </dgm:pt>
    <dgm:pt modelId="{21E9CC98-56B7-4219-8E12-658DC401E0A2}">
      <dgm:prSet phldrT="[Text]" custT="1"/>
      <dgm:spPr/>
      <dgm:t>
        <a:bodyPr/>
        <a:lstStyle/>
        <a:p>
          <a:r>
            <a:rPr lang="en-US" sz="1300" dirty="0">
              <a:latin typeface="Arial" panose="020B0604020202020204" pitchFamily="34" charset="0"/>
              <a:cs typeface="Arial" panose="020B0604020202020204" pitchFamily="34" charset="0"/>
            </a:rPr>
            <a:t>Weekly Sales (</a:t>
          </a:r>
          <a:r>
            <a:rPr lang="en-US" sz="1300" b="0" i="0" dirty="0">
              <a:latin typeface="Arial" panose="020B0604020202020204" pitchFamily="34" charset="0"/>
              <a:cs typeface="Arial" panose="020B0604020202020204" pitchFamily="34" charset="0"/>
            </a:rPr>
            <a:t>sales for the given department in the given store)</a:t>
          </a:r>
          <a:endParaRPr lang="en-IN" sz="1300" dirty="0">
            <a:latin typeface="Arial" panose="020B0604020202020204" pitchFamily="34" charset="0"/>
            <a:cs typeface="Arial" panose="020B0604020202020204" pitchFamily="34" charset="0"/>
          </a:endParaRPr>
        </a:p>
      </dgm:t>
    </dgm:pt>
    <dgm:pt modelId="{FE975D15-B013-4F27-ADC0-5340B0FC2954}" type="parTrans" cxnId="{BBF7F370-6C1F-40CE-9AF6-A435D81CD86A}">
      <dgm:prSet/>
      <dgm:spPr/>
      <dgm:t>
        <a:bodyPr/>
        <a:lstStyle/>
        <a:p>
          <a:endParaRPr lang="en-IN" sz="1300">
            <a:latin typeface="Arial" panose="020B0604020202020204" pitchFamily="34" charset="0"/>
            <a:cs typeface="Arial" panose="020B0604020202020204" pitchFamily="34" charset="0"/>
          </a:endParaRPr>
        </a:p>
      </dgm:t>
    </dgm:pt>
    <dgm:pt modelId="{64F76F3C-F241-46E4-B037-631A59EC82E7}" type="sibTrans" cxnId="{BBF7F370-6C1F-40CE-9AF6-A435D81CD86A}">
      <dgm:prSet/>
      <dgm:spPr/>
      <dgm:t>
        <a:bodyPr/>
        <a:lstStyle/>
        <a:p>
          <a:endParaRPr lang="en-IN" sz="1300">
            <a:latin typeface="Arial" panose="020B0604020202020204" pitchFamily="34" charset="0"/>
            <a:cs typeface="Arial" panose="020B0604020202020204" pitchFamily="34" charset="0"/>
          </a:endParaRPr>
        </a:p>
      </dgm:t>
    </dgm:pt>
    <dgm:pt modelId="{5F42D1DC-AA35-4EEB-9E7B-7DC15ADDBDF1}">
      <dgm:prSet phldrT="[Text]" custT="1"/>
      <dgm:spPr/>
      <dgm:t>
        <a:bodyPr/>
        <a:lstStyle/>
        <a:p>
          <a:r>
            <a:rPr lang="en-US" sz="1300" dirty="0">
              <a:latin typeface="Arial" panose="020B0604020202020204" pitchFamily="34" charset="0"/>
              <a:cs typeface="Arial" panose="020B0604020202020204" pitchFamily="34" charset="0"/>
            </a:rPr>
            <a:t>Is holiday (</a:t>
          </a:r>
          <a:r>
            <a:rPr lang="en-US" sz="1300" b="0" i="0" dirty="0">
              <a:latin typeface="Arial" panose="020B0604020202020204" pitchFamily="34" charset="0"/>
              <a:cs typeface="Arial" panose="020B0604020202020204" pitchFamily="34" charset="0"/>
            </a:rPr>
            <a:t>whether the week is a special holiday week)</a:t>
          </a:r>
          <a:endParaRPr lang="en-IN" sz="1300" dirty="0">
            <a:latin typeface="Arial" panose="020B0604020202020204" pitchFamily="34" charset="0"/>
            <a:cs typeface="Arial" panose="020B0604020202020204" pitchFamily="34" charset="0"/>
          </a:endParaRPr>
        </a:p>
      </dgm:t>
    </dgm:pt>
    <dgm:pt modelId="{C7F65DE2-A75F-47FB-BCD6-F748DC7E3CEA}" type="parTrans" cxnId="{C8371AC5-29AB-4CDF-9B70-5C4262116443}">
      <dgm:prSet/>
      <dgm:spPr/>
      <dgm:t>
        <a:bodyPr/>
        <a:lstStyle/>
        <a:p>
          <a:endParaRPr lang="en-IN" sz="1300">
            <a:latin typeface="Arial" panose="020B0604020202020204" pitchFamily="34" charset="0"/>
            <a:cs typeface="Arial" panose="020B0604020202020204" pitchFamily="34" charset="0"/>
          </a:endParaRPr>
        </a:p>
      </dgm:t>
    </dgm:pt>
    <dgm:pt modelId="{F9821F25-1962-4A86-BDB9-ACC4D98428C0}" type="sibTrans" cxnId="{C8371AC5-29AB-4CDF-9B70-5C4262116443}">
      <dgm:prSet/>
      <dgm:spPr/>
      <dgm:t>
        <a:bodyPr/>
        <a:lstStyle/>
        <a:p>
          <a:endParaRPr lang="en-IN" sz="1300">
            <a:latin typeface="Arial" panose="020B0604020202020204" pitchFamily="34" charset="0"/>
            <a:cs typeface="Arial" panose="020B0604020202020204" pitchFamily="34" charset="0"/>
          </a:endParaRPr>
        </a:p>
      </dgm:t>
    </dgm:pt>
    <dgm:pt modelId="{C31865F3-C146-40DC-A264-470CE3666F95}">
      <dgm:prSet phldrT="[Text]" custT="1"/>
      <dgm:spPr/>
      <dgm:t>
        <a:bodyPr/>
        <a:lstStyle/>
        <a:p>
          <a:r>
            <a:rPr lang="en-US" sz="1300" dirty="0">
              <a:latin typeface="Arial" panose="020B0604020202020204" pitchFamily="34" charset="0"/>
              <a:cs typeface="Arial" panose="020B0604020202020204" pitchFamily="34" charset="0"/>
            </a:rPr>
            <a:t>Size (</a:t>
          </a:r>
          <a:r>
            <a:rPr lang="en-IN" sz="1300" b="0" i="0" dirty="0">
              <a:latin typeface="Arial" panose="020B0604020202020204" pitchFamily="34" charset="0"/>
              <a:cs typeface="Arial" panose="020B0604020202020204" pitchFamily="34" charset="0"/>
            </a:rPr>
            <a:t>size of store)</a:t>
          </a:r>
          <a:endParaRPr lang="en-IN" sz="1300" dirty="0">
            <a:latin typeface="Arial" panose="020B0604020202020204" pitchFamily="34" charset="0"/>
            <a:cs typeface="Arial" panose="020B0604020202020204" pitchFamily="34" charset="0"/>
          </a:endParaRPr>
        </a:p>
      </dgm:t>
    </dgm:pt>
    <dgm:pt modelId="{D39C2902-FA42-4FFA-94C2-80108FEA63FB}" type="parTrans" cxnId="{8C8E5444-8BF8-42C6-BFD3-A56B666EEA26}">
      <dgm:prSet/>
      <dgm:spPr/>
      <dgm:t>
        <a:bodyPr/>
        <a:lstStyle/>
        <a:p>
          <a:endParaRPr lang="en-IN" sz="1300">
            <a:latin typeface="Arial" panose="020B0604020202020204" pitchFamily="34" charset="0"/>
            <a:cs typeface="Arial" panose="020B0604020202020204" pitchFamily="34" charset="0"/>
          </a:endParaRPr>
        </a:p>
      </dgm:t>
    </dgm:pt>
    <dgm:pt modelId="{E5DB0582-B470-403B-9807-18D063E2695B}" type="sibTrans" cxnId="{8C8E5444-8BF8-42C6-BFD3-A56B666EEA26}">
      <dgm:prSet/>
      <dgm:spPr/>
      <dgm:t>
        <a:bodyPr/>
        <a:lstStyle/>
        <a:p>
          <a:endParaRPr lang="en-IN" sz="1300">
            <a:latin typeface="Arial" panose="020B0604020202020204" pitchFamily="34" charset="0"/>
            <a:cs typeface="Arial" panose="020B0604020202020204" pitchFamily="34" charset="0"/>
          </a:endParaRPr>
        </a:p>
      </dgm:t>
    </dgm:pt>
    <dgm:pt modelId="{EF135E91-1E83-43FB-ABB7-D384673B4121}" type="pres">
      <dgm:prSet presAssocID="{71F44E81-2280-42B7-977A-0608B0242785}" presName="Name0" presStyleCnt="0">
        <dgm:presLayoutVars>
          <dgm:dir/>
          <dgm:animLvl val="lvl"/>
          <dgm:resizeHandles val="exact"/>
        </dgm:presLayoutVars>
      </dgm:prSet>
      <dgm:spPr/>
    </dgm:pt>
    <dgm:pt modelId="{6B5F2348-DBA5-42EB-9DC4-6393E62D0859}" type="pres">
      <dgm:prSet presAssocID="{4B438B09-67BE-4F18-99EA-D0E0951733F0}" presName="composite" presStyleCnt="0"/>
      <dgm:spPr/>
    </dgm:pt>
    <dgm:pt modelId="{1141C953-931A-4519-9B28-45005C893F45}" type="pres">
      <dgm:prSet presAssocID="{4B438B09-67BE-4F18-99EA-D0E0951733F0}" presName="parTx" presStyleLbl="alignNode1" presStyleIdx="0" presStyleCnt="3">
        <dgm:presLayoutVars>
          <dgm:chMax val="0"/>
          <dgm:chPref val="0"/>
          <dgm:bulletEnabled val="1"/>
        </dgm:presLayoutVars>
      </dgm:prSet>
      <dgm:spPr/>
    </dgm:pt>
    <dgm:pt modelId="{4CE441DF-BE4F-49DE-9F3A-B03828A7F30E}" type="pres">
      <dgm:prSet presAssocID="{4B438B09-67BE-4F18-99EA-D0E0951733F0}" presName="desTx" presStyleLbl="alignAccFollowNode1" presStyleIdx="0" presStyleCnt="3" custScaleX="99553" custLinFactNeighborX="-20256">
        <dgm:presLayoutVars>
          <dgm:bulletEnabled val="1"/>
        </dgm:presLayoutVars>
      </dgm:prSet>
      <dgm:spPr/>
    </dgm:pt>
    <dgm:pt modelId="{193BF959-9E94-42AD-99F1-B5A2C6416473}" type="pres">
      <dgm:prSet presAssocID="{5CE7006E-C13C-47C7-B27E-917354A3B1EC}" presName="space" presStyleCnt="0"/>
      <dgm:spPr/>
    </dgm:pt>
    <dgm:pt modelId="{AC1017DA-D84C-4E3B-8BEF-C8B5C49E745A}" type="pres">
      <dgm:prSet presAssocID="{89597D31-F474-494D-A2CB-E30AC5DD40EE}" presName="composite" presStyleCnt="0"/>
      <dgm:spPr/>
    </dgm:pt>
    <dgm:pt modelId="{AE5F7B0F-6291-49EE-88F5-A9DE13E3E920}" type="pres">
      <dgm:prSet presAssocID="{89597D31-F474-494D-A2CB-E30AC5DD40EE}" presName="parTx" presStyleLbl="alignNode1" presStyleIdx="1" presStyleCnt="3" custScaleX="57531">
        <dgm:presLayoutVars>
          <dgm:chMax val="0"/>
          <dgm:chPref val="0"/>
          <dgm:bulletEnabled val="1"/>
        </dgm:presLayoutVars>
      </dgm:prSet>
      <dgm:spPr/>
    </dgm:pt>
    <dgm:pt modelId="{DC5ED62A-5FDE-44F6-8273-8C4861B14FBB}" type="pres">
      <dgm:prSet presAssocID="{89597D31-F474-494D-A2CB-E30AC5DD40EE}" presName="desTx" presStyleLbl="alignAccFollowNode1" presStyleIdx="1" presStyleCnt="3" custScaleX="56849">
        <dgm:presLayoutVars>
          <dgm:bulletEnabled val="1"/>
        </dgm:presLayoutVars>
      </dgm:prSet>
      <dgm:spPr/>
    </dgm:pt>
    <dgm:pt modelId="{A3B06534-B676-4ADB-9BAD-FE3777475BD2}" type="pres">
      <dgm:prSet presAssocID="{4E4ECD40-18C9-4F20-AEA7-327A2D3533EE}" presName="space" presStyleCnt="0"/>
      <dgm:spPr/>
    </dgm:pt>
    <dgm:pt modelId="{1FB437FD-2075-4A73-9DB3-706D22F346B3}" type="pres">
      <dgm:prSet presAssocID="{0F959585-2568-4335-8E87-CA26DFFB809B}" presName="composite" presStyleCnt="0"/>
      <dgm:spPr/>
    </dgm:pt>
    <dgm:pt modelId="{7BE88354-4737-4879-93E3-6CBFB146FB74}" type="pres">
      <dgm:prSet presAssocID="{0F959585-2568-4335-8E87-CA26DFFB809B}" presName="parTx" presStyleLbl="alignNode1" presStyleIdx="2" presStyleCnt="3" custScaleX="47406">
        <dgm:presLayoutVars>
          <dgm:chMax val="0"/>
          <dgm:chPref val="0"/>
          <dgm:bulletEnabled val="1"/>
        </dgm:presLayoutVars>
      </dgm:prSet>
      <dgm:spPr/>
    </dgm:pt>
    <dgm:pt modelId="{7B49A9C3-06A9-41DC-9929-54424E3FDB73}" type="pres">
      <dgm:prSet presAssocID="{0F959585-2568-4335-8E87-CA26DFFB809B}" presName="desTx" presStyleLbl="alignAccFollowNode1" presStyleIdx="2" presStyleCnt="3" custScaleX="47406">
        <dgm:presLayoutVars>
          <dgm:bulletEnabled val="1"/>
        </dgm:presLayoutVars>
      </dgm:prSet>
      <dgm:spPr/>
    </dgm:pt>
  </dgm:ptLst>
  <dgm:cxnLst>
    <dgm:cxn modelId="{37A01F07-911D-4DD1-956A-D5F11D6C5112}" srcId="{71F44E81-2280-42B7-977A-0608B0242785}" destId="{0F959585-2568-4335-8E87-CA26DFFB809B}" srcOrd="2" destOrd="0" parTransId="{FDD8BBAD-B202-4E78-8286-EB577840DDE7}" sibTransId="{18032070-39AC-42F4-9ADB-1117954B089E}"/>
    <dgm:cxn modelId="{84ABBE19-96D9-4FF5-9E7D-F9E5F69F6F81}" srcId="{4B438B09-67BE-4F18-99EA-D0E0951733F0}" destId="{70A3A80B-E110-493F-8F20-4C849D30334F}" srcOrd="2" destOrd="0" parTransId="{F4D6FDC7-922E-435F-A26A-B34F7529A77F}" sibTransId="{E28A7615-AB58-4EB3-AA79-CA8F7232D22A}"/>
    <dgm:cxn modelId="{70BDEC23-CEBB-49A5-BA6C-5DA8961A488A}" type="presOf" srcId="{A78BBA55-D0CE-4BD1-AADB-8CAC165228B0}" destId="{4CE441DF-BE4F-49DE-9F3A-B03828A7F30E}" srcOrd="0" destOrd="1" presId="urn:microsoft.com/office/officeart/2005/8/layout/hList1"/>
    <dgm:cxn modelId="{E04BF22A-2A2E-4EC5-9D85-84CFFEBE4A63}" type="presOf" srcId="{E6AAD885-608D-4C6C-BBC9-1BC0000DA972}" destId="{4CE441DF-BE4F-49DE-9F3A-B03828A7F30E}" srcOrd="0" destOrd="5" presId="urn:microsoft.com/office/officeart/2005/8/layout/hList1"/>
    <dgm:cxn modelId="{C44D992E-915A-4491-B14B-C1169C75CB98}" type="presOf" srcId="{4FE7915F-97C7-46BE-9D6B-A887D9C5D457}" destId="{4CE441DF-BE4F-49DE-9F3A-B03828A7F30E}" srcOrd="0" destOrd="11" presId="urn:microsoft.com/office/officeart/2005/8/layout/hList1"/>
    <dgm:cxn modelId="{93DCF132-E3A6-4010-A865-6606D65BF52C}" srcId="{4B438B09-67BE-4F18-99EA-D0E0951733F0}" destId="{2DF2C800-8EDF-4116-A3BC-91A216FA9E86}" srcOrd="8" destOrd="0" parTransId="{CD4F7D7A-44F6-4549-88B9-43D03C860A2B}" sibTransId="{96706AC8-2101-472B-8407-0BF35636BF07}"/>
    <dgm:cxn modelId="{88795339-4DE4-4C88-80BD-1C7AFC3091D4}" type="presOf" srcId="{4B438B09-67BE-4F18-99EA-D0E0951733F0}" destId="{1141C953-931A-4519-9B28-45005C893F45}" srcOrd="0" destOrd="0" presId="urn:microsoft.com/office/officeart/2005/8/layout/hList1"/>
    <dgm:cxn modelId="{4F6AA65C-2955-4D5C-9541-331DC424C433}" type="presOf" srcId="{F923448B-5130-4B18-A24B-B34917681ED9}" destId="{7B49A9C3-06A9-41DC-9929-54424E3FDB73}" srcOrd="0" destOrd="1" presId="urn:microsoft.com/office/officeart/2005/8/layout/hList1"/>
    <dgm:cxn modelId="{4938B95D-63F9-4B6B-B0B6-8A3EBD3D3423}" srcId="{0F959585-2568-4335-8E87-CA26DFFB809B}" destId="{342B7081-C0EF-4968-9939-A441FC86C212}" srcOrd="0" destOrd="0" parTransId="{59BD810A-7B05-4845-A12C-9945FEF88A6A}" sibTransId="{887E3431-6396-4F6A-A62B-5F96920838AA}"/>
    <dgm:cxn modelId="{53EF2462-CBC9-463F-B932-BD4E0DC7883D}" type="presOf" srcId="{C8FE638F-CE34-435C-8B9F-10DDB8453BA0}" destId="{4CE441DF-BE4F-49DE-9F3A-B03828A7F30E}" srcOrd="0" destOrd="7" presId="urn:microsoft.com/office/officeart/2005/8/layout/hList1"/>
    <dgm:cxn modelId="{44523364-2DF0-4746-AF16-ED67506DABDB}" type="presOf" srcId="{2D5AC48E-0F6D-4C7F-A663-CEE67C9DF347}" destId="{DC5ED62A-5FDE-44F6-8273-8C4861B14FBB}" srcOrd="0" destOrd="0" presId="urn:microsoft.com/office/officeart/2005/8/layout/hList1"/>
    <dgm:cxn modelId="{8C8E5444-8BF8-42C6-BFD3-A56B666EEA26}" srcId="{0F959585-2568-4335-8E87-CA26DFFB809B}" destId="{C31865F3-C146-40DC-A264-470CE3666F95}" srcOrd="2" destOrd="0" parTransId="{D39C2902-FA42-4FFA-94C2-80108FEA63FB}" sibTransId="{E5DB0582-B470-403B-9807-18D063E2695B}"/>
    <dgm:cxn modelId="{52448944-4139-4008-8D48-4DD2A73DBC26}" type="presOf" srcId="{E6188561-0E34-4D48-9181-C16A9909BB0E}" destId="{4CE441DF-BE4F-49DE-9F3A-B03828A7F30E}" srcOrd="0" destOrd="0" presId="urn:microsoft.com/office/officeart/2005/8/layout/hList1"/>
    <dgm:cxn modelId="{E58DD564-3D3F-4B33-941F-9D2142C2B435}" type="presOf" srcId="{16AD39A4-F1A2-4651-92B4-0CFCBE4EC25D}" destId="{4CE441DF-BE4F-49DE-9F3A-B03828A7F30E}" srcOrd="0" destOrd="6" presId="urn:microsoft.com/office/officeart/2005/8/layout/hList1"/>
    <dgm:cxn modelId="{1BB76865-429E-4090-B2C8-19817658E773}" type="presOf" srcId="{70A3A80B-E110-493F-8F20-4C849D30334F}" destId="{4CE441DF-BE4F-49DE-9F3A-B03828A7F30E}" srcOrd="0" destOrd="2" presId="urn:microsoft.com/office/officeart/2005/8/layout/hList1"/>
    <dgm:cxn modelId="{F9134A66-0D53-43C0-A9BB-6BBB8A1D7E97}" srcId="{4B438B09-67BE-4F18-99EA-D0E0951733F0}" destId="{FA0055BE-5121-461C-8F7A-B7B3E54B136C}" srcOrd="3" destOrd="0" parTransId="{6A1D6326-A722-4E08-B478-10F9DA0F0D54}" sibTransId="{75F9D421-63C6-4517-B5C9-756ACA223081}"/>
    <dgm:cxn modelId="{5A47B266-A1EC-430B-942F-5FFFBD5EF713}" type="presOf" srcId="{21E9CC98-56B7-4219-8E12-658DC401E0A2}" destId="{DC5ED62A-5FDE-44F6-8273-8C4861B14FBB}" srcOrd="0" destOrd="3" presId="urn:microsoft.com/office/officeart/2005/8/layout/hList1"/>
    <dgm:cxn modelId="{0EF54050-FEF0-4CA6-805E-22F07A933C3E}" type="presOf" srcId="{8E451334-DEA1-460C-A667-C7EA6BB26CD4}" destId="{4CE441DF-BE4F-49DE-9F3A-B03828A7F30E}" srcOrd="0" destOrd="10" presId="urn:microsoft.com/office/officeart/2005/8/layout/hList1"/>
    <dgm:cxn modelId="{BBF7F370-6C1F-40CE-9AF6-A435D81CD86A}" srcId="{89597D31-F474-494D-A2CB-E30AC5DD40EE}" destId="{21E9CC98-56B7-4219-8E12-658DC401E0A2}" srcOrd="3" destOrd="0" parTransId="{FE975D15-B013-4F27-ADC0-5340B0FC2954}" sibTransId="{64F76F3C-F241-46E4-B037-631A59EC82E7}"/>
    <dgm:cxn modelId="{97E94879-2082-4DC7-B639-2AE441416E46}" srcId="{71F44E81-2280-42B7-977A-0608B0242785}" destId="{4B438B09-67BE-4F18-99EA-D0E0951733F0}" srcOrd="0" destOrd="0" parTransId="{85A85B6F-0EE4-477C-B641-A3B6AD9A4FA1}" sibTransId="{5CE7006E-C13C-47C7-B27E-917354A3B1EC}"/>
    <dgm:cxn modelId="{F1E30A5A-66CE-4AEF-964B-DFF49F28D5E4}" srcId="{4B438B09-67BE-4F18-99EA-D0E0951733F0}" destId="{8E451334-DEA1-460C-A667-C7EA6BB26CD4}" srcOrd="10" destOrd="0" parTransId="{36B95EDB-9192-4339-8EB5-EFB401C08DE2}" sibTransId="{474CE519-A672-4B85-871B-C042A10CF9B5}"/>
    <dgm:cxn modelId="{A891117A-46CC-47B0-B5FB-C8AC90C5A0E6}" srcId="{89597D31-F474-494D-A2CB-E30AC5DD40EE}" destId="{89BDB3EE-7CBB-4736-8BE0-E04A01EFBB72}" srcOrd="1" destOrd="0" parTransId="{04A0E283-6BB7-4D97-9754-836D7B4217FF}" sibTransId="{90E27BA1-05CD-42C7-9383-1E342C003E75}"/>
    <dgm:cxn modelId="{0BDBEC7C-5F5E-464F-A239-3C4BC94C00B0}" srcId="{4B438B09-67BE-4F18-99EA-D0E0951733F0}" destId="{4E011009-3849-40D3-A54C-7C3918F82985}" srcOrd="4" destOrd="0" parTransId="{578C7278-5A0E-4F5B-9C2B-978217973A2F}" sibTransId="{1BB05245-4556-420B-BAE8-E861069F5A37}"/>
    <dgm:cxn modelId="{7EEBD28C-A8E4-4CA9-A298-7EA07B314C93}" type="presOf" srcId="{342B7081-C0EF-4968-9939-A441FC86C212}" destId="{7B49A9C3-06A9-41DC-9929-54424E3FDB73}" srcOrd="0" destOrd="0" presId="urn:microsoft.com/office/officeart/2005/8/layout/hList1"/>
    <dgm:cxn modelId="{9BF44B8D-5436-419A-BAB7-1CCD35DFB5B9}" srcId="{4B438B09-67BE-4F18-99EA-D0E0951733F0}" destId="{4FE7915F-97C7-46BE-9D6B-A887D9C5D457}" srcOrd="11" destOrd="0" parTransId="{D719F60B-0D09-4B92-BBCB-6EEB6CEB162B}" sibTransId="{67D7CFD3-D276-4C4A-A7B3-D8C7F0A98EA4}"/>
    <dgm:cxn modelId="{A75ECD90-FBF7-4401-897F-C474C0CFF6D9}" type="presOf" srcId="{FA0055BE-5121-461C-8F7A-B7B3E54B136C}" destId="{4CE441DF-BE4F-49DE-9F3A-B03828A7F30E}" srcOrd="0" destOrd="3" presId="urn:microsoft.com/office/officeart/2005/8/layout/hList1"/>
    <dgm:cxn modelId="{C1B9DC97-A6BA-4340-A638-2962BD030172}" srcId="{4B438B09-67BE-4F18-99EA-D0E0951733F0}" destId="{5C1981EE-A5F9-4C69-B587-D4AF4E3926BD}" srcOrd="9" destOrd="0" parTransId="{35B04AB5-7E4C-4859-A5BC-506BB93DD007}" sibTransId="{C0C206ED-28BE-481B-9FAA-F66ED59FA48C}"/>
    <dgm:cxn modelId="{7D792B9F-44E8-49B9-B7EA-51DE82085E1C}" type="presOf" srcId="{89597D31-F474-494D-A2CB-E30AC5DD40EE}" destId="{AE5F7B0F-6291-49EE-88F5-A9DE13E3E920}" srcOrd="0" destOrd="0" presId="urn:microsoft.com/office/officeart/2005/8/layout/hList1"/>
    <dgm:cxn modelId="{36CF11AE-8B2D-4B5E-BF07-328845D7C307}" srcId="{4B438B09-67BE-4F18-99EA-D0E0951733F0}" destId="{E6188561-0E34-4D48-9181-C16A9909BB0E}" srcOrd="0" destOrd="0" parTransId="{74ECB903-58FB-4C31-A679-271CE1D6B57F}" sibTransId="{4EF848D7-4B6A-4DFD-87CE-6CCA4EC0C065}"/>
    <dgm:cxn modelId="{28A055AE-BB86-4830-873B-E74C1B55184A}" srcId="{4B438B09-67BE-4F18-99EA-D0E0951733F0}" destId="{A78BBA55-D0CE-4BD1-AADB-8CAC165228B0}" srcOrd="1" destOrd="0" parTransId="{954EB868-4BD5-4CE6-B605-73FA962D66B9}" sibTransId="{0303969E-4E03-400D-9014-595D5289F3F9}"/>
    <dgm:cxn modelId="{BB816CB2-6CC9-40EC-A283-EF1889C7FE69}" type="presOf" srcId="{0F959585-2568-4335-8E87-CA26DFFB809B}" destId="{7BE88354-4737-4879-93E3-6CBFB146FB74}" srcOrd="0" destOrd="0" presId="urn:microsoft.com/office/officeart/2005/8/layout/hList1"/>
    <dgm:cxn modelId="{4C73A0B7-B7D0-441D-8775-B95248A0C0CF}" type="presOf" srcId="{71F44E81-2280-42B7-977A-0608B0242785}" destId="{EF135E91-1E83-43FB-ABB7-D384673B4121}" srcOrd="0" destOrd="0" presId="urn:microsoft.com/office/officeart/2005/8/layout/hList1"/>
    <dgm:cxn modelId="{88FF91B8-E4DE-471F-8EBB-FCCF54DD51B5}" srcId="{89597D31-F474-494D-A2CB-E30AC5DD40EE}" destId="{2D5AC48E-0F6D-4C7F-A663-CEE67C9DF347}" srcOrd="0" destOrd="0" parTransId="{9376CFD1-EACA-449B-9520-AAF759328186}" sibTransId="{4DDAF975-2482-4F06-93C4-55C86C87D6C2}"/>
    <dgm:cxn modelId="{FB0AACC0-677A-4D63-9D06-743DC7BD4F5B}" type="presOf" srcId="{DE18F36D-DE1F-4501-A703-14F339EC4321}" destId="{DC5ED62A-5FDE-44F6-8273-8C4861B14FBB}" srcOrd="0" destOrd="2" presId="urn:microsoft.com/office/officeart/2005/8/layout/hList1"/>
    <dgm:cxn modelId="{C8371AC5-29AB-4CDF-9B70-5C4262116443}" srcId="{89597D31-F474-494D-A2CB-E30AC5DD40EE}" destId="{5F42D1DC-AA35-4EEB-9E7B-7DC15ADDBDF1}" srcOrd="4" destOrd="0" parTransId="{C7F65DE2-A75F-47FB-BCD6-F748DC7E3CEA}" sibTransId="{F9821F25-1962-4A86-BDB9-ACC4D98428C0}"/>
    <dgm:cxn modelId="{9CB300C8-6554-49D0-890A-BB953A350CB2}" srcId="{4B438B09-67BE-4F18-99EA-D0E0951733F0}" destId="{16AD39A4-F1A2-4651-92B4-0CFCBE4EC25D}" srcOrd="6" destOrd="0" parTransId="{3F701670-0F65-4D40-BADD-85A1DEF1918D}" sibTransId="{BC06ADE8-7048-440A-A4DD-57100E0DCCC6}"/>
    <dgm:cxn modelId="{8345FECB-4A16-4899-B5F3-85DBEC4D04D4}" type="presOf" srcId="{2DF2C800-8EDF-4116-A3BC-91A216FA9E86}" destId="{4CE441DF-BE4F-49DE-9F3A-B03828A7F30E}" srcOrd="0" destOrd="8" presId="urn:microsoft.com/office/officeart/2005/8/layout/hList1"/>
    <dgm:cxn modelId="{F84C3FCC-38CF-49B9-9D14-7979F306AD2B}" type="presOf" srcId="{89BDB3EE-7CBB-4736-8BE0-E04A01EFBB72}" destId="{DC5ED62A-5FDE-44F6-8273-8C4861B14FBB}" srcOrd="0" destOrd="1" presId="urn:microsoft.com/office/officeart/2005/8/layout/hList1"/>
    <dgm:cxn modelId="{D5B3A4CD-C112-4A05-9D49-35861D572591}" type="presOf" srcId="{5F42D1DC-AA35-4EEB-9E7B-7DC15ADDBDF1}" destId="{DC5ED62A-5FDE-44F6-8273-8C4861B14FBB}" srcOrd="0" destOrd="4" presId="urn:microsoft.com/office/officeart/2005/8/layout/hList1"/>
    <dgm:cxn modelId="{48E3E9CE-E3D2-45A6-A98A-A62B0118FF68}" srcId="{4B438B09-67BE-4F18-99EA-D0E0951733F0}" destId="{E6AAD885-608D-4C6C-BBC9-1BC0000DA972}" srcOrd="5" destOrd="0" parTransId="{48BE4CC7-A97A-461A-BC2F-BBF742968998}" sibTransId="{33CD75A0-FCB4-4E15-B779-B41B58980182}"/>
    <dgm:cxn modelId="{D0C009E8-A760-459B-9CA6-633E94BCF110}" type="presOf" srcId="{C31865F3-C146-40DC-A264-470CE3666F95}" destId="{7B49A9C3-06A9-41DC-9929-54424E3FDB73}" srcOrd="0" destOrd="2" presId="urn:microsoft.com/office/officeart/2005/8/layout/hList1"/>
    <dgm:cxn modelId="{DEA8F9E9-7B3A-4399-874C-6FAA097C8FD9}" type="presOf" srcId="{5C1981EE-A5F9-4C69-B587-D4AF4E3926BD}" destId="{4CE441DF-BE4F-49DE-9F3A-B03828A7F30E}" srcOrd="0" destOrd="9" presId="urn:microsoft.com/office/officeart/2005/8/layout/hList1"/>
    <dgm:cxn modelId="{6A170CEA-CEA1-49DB-9B9C-1010241A8A3A}" srcId="{0F959585-2568-4335-8E87-CA26DFFB809B}" destId="{F923448B-5130-4B18-A24B-B34917681ED9}" srcOrd="1" destOrd="0" parTransId="{E592E0AC-52D4-430B-A06E-72B764D5AA2F}" sibTransId="{FDE9F594-D580-4A91-9ED1-FD017E31974D}"/>
    <dgm:cxn modelId="{AFBFCCED-E46D-4516-85AA-6438A03D5601}" srcId="{71F44E81-2280-42B7-977A-0608B0242785}" destId="{89597D31-F474-494D-A2CB-E30AC5DD40EE}" srcOrd="1" destOrd="0" parTransId="{F521D604-BDCF-46FB-943B-C2160414B5FA}" sibTransId="{4E4ECD40-18C9-4F20-AEA7-327A2D3533EE}"/>
    <dgm:cxn modelId="{9C1740F2-7382-4465-A492-08B3BA1AC709}" srcId="{4B438B09-67BE-4F18-99EA-D0E0951733F0}" destId="{C8FE638F-CE34-435C-8B9F-10DDB8453BA0}" srcOrd="7" destOrd="0" parTransId="{CC05B884-900D-4B22-BAFF-2CCB9A4AE644}" sibTransId="{10D5AED0-ED5F-4009-80B5-337E21566131}"/>
    <dgm:cxn modelId="{289B67F5-31A3-445D-AD3E-1F34286E2DD6}" type="presOf" srcId="{4E011009-3849-40D3-A54C-7C3918F82985}" destId="{4CE441DF-BE4F-49DE-9F3A-B03828A7F30E}" srcOrd="0" destOrd="4" presId="urn:microsoft.com/office/officeart/2005/8/layout/hList1"/>
    <dgm:cxn modelId="{60025FF8-6AFE-426C-9D36-6F84B8EAE33F}" srcId="{89597D31-F474-494D-A2CB-E30AC5DD40EE}" destId="{DE18F36D-DE1F-4501-A703-14F339EC4321}" srcOrd="2" destOrd="0" parTransId="{C88BDF91-159E-4725-A730-688C54C11D11}" sibTransId="{984951D3-16E8-497C-81A7-B49B4BADFB77}"/>
    <dgm:cxn modelId="{5DB10308-9317-4614-B52F-8636AB35350E}" type="presParOf" srcId="{EF135E91-1E83-43FB-ABB7-D384673B4121}" destId="{6B5F2348-DBA5-42EB-9DC4-6393E62D0859}" srcOrd="0" destOrd="0" presId="urn:microsoft.com/office/officeart/2005/8/layout/hList1"/>
    <dgm:cxn modelId="{F3ECBA2A-9168-4BA9-B7BE-1145D8FFB579}" type="presParOf" srcId="{6B5F2348-DBA5-42EB-9DC4-6393E62D0859}" destId="{1141C953-931A-4519-9B28-45005C893F45}" srcOrd="0" destOrd="0" presId="urn:microsoft.com/office/officeart/2005/8/layout/hList1"/>
    <dgm:cxn modelId="{8B89C16D-2E60-4B1F-B58F-9F6627EE2769}" type="presParOf" srcId="{6B5F2348-DBA5-42EB-9DC4-6393E62D0859}" destId="{4CE441DF-BE4F-49DE-9F3A-B03828A7F30E}" srcOrd="1" destOrd="0" presId="urn:microsoft.com/office/officeart/2005/8/layout/hList1"/>
    <dgm:cxn modelId="{754BD17E-A878-440E-AA50-05CE97701536}" type="presParOf" srcId="{EF135E91-1E83-43FB-ABB7-D384673B4121}" destId="{193BF959-9E94-42AD-99F1-B5A2C6416473}" srcOrd="1" destOrd="0" presId="urn:microsoft.com/office/officeart/2005/8/layout/hList1"/>
    <dgm:cxn modelId="{0E65269F-A12B-4AD6-8B28-AFCC84B9E198}" type="presParOf" srcId="{EF135E91-1E83-43FB-ABB7-D384673B4121}" destId="{AC1017DA-D84C-4E3B-8BEF-C8B5C49E745A}" srcOrd="2" destOrd="0" presId="urn:microsoft.com/office/officeart/2005/8/layout/hList1"/>
    <dgm:cxn modelId="{627BA567-A45A-4549-9A36-C7D91C9D46D8}" type="presParOf" srcId="{AC1017DA-D84C-4E3B-8BEF-C8B5C49E745A}" destId="{AE5F7B0F-6291-49EE-88F5-A9DE13E3E920}" srcOrd="0" destOrd="0" presId="urn:microsoft.com/office/officeart/2005/8/layout/hList1"/>
    <dgm:cxn modelId="{C1228D44-423D-4301-AA2F-5EEB46C9A369}" type="presParOf" srcId="{AC1017DA-D84C-4E3B-8BEF-C8B5C49E745A}" destId="{DC5ED62A-5FDE-44F6-8273-8C4861B14FBB}" srcOrd="1" destOrd="0" presId="urn:microsoft.com/office/officeart/2005/8/layout/hList1"/>
    <dgm:cxn modelId="{C249B0E7-45D6-4629-9C35-A1EB2C349617}" type="presParOf" srcId="{EF135E91-1E83-43FB-ABB7-D384673B4121}" destId="{A3B06534-B676-4ADB-9BAD-FE3777475BD2}" srcOrd="3" destOrd="0" presId="urn:microsoft.com/office/officeart/2005/8/layout/hList1"/>
    <dgm:cxn modelId="{785741A3-413C-4633-B803-9906D05C76B8}" type="presParOf" srcId="{EF135E91-1E83-43FB-ABB7-D384673B4121}" destId="{1FB437FD-2075-4A73-9DB3-706D22F346B3}" srcOrd="4" destOrd="0" presId="urn:microsoft.com/office/officeart/2005/8/layout/hList1"/>
    <dgm:cxn modelId="{46756B37-B166-4E11-ABC5-9B94DD14A130}" type="presParOf" srcId="{1FB437FD-2075-4A73-9DB3-706D22F346B3}" destId="{7BE88354-4737-4879-93E3-6CBFB146FB74}" srcOrd="0" destOrd="0" presId="urn:microsoft.com/office/officeart/2005/8/layout/hList1"/>
    <dgm:cxn modelId="{F327CCCD-49A7-4B5A-BA36-C3AE8A4313EB}" type="presParOf" srcId="{1FB437FD-2075-4A73-9DB3-706D22F346B3}" destId="{7B49A9C3-06A9-41DC-9929-54424E3FDB7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1C953-931A-4519-9B28-45005C893F45}">
      <dsp:nvSpPr>
        <dsp:cNvPr id="0" name=""/>
        <dsp:cNvSpPr/>
      </dsp:nvSpPr>
      <dsp:spPr>
        <a:xfrm>
          <a:off x="1033" y="15745"/>
          <a:ext cx="2508789"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IN" sz="1600" b="1" i="0" kern="1200" dirty="0">
              <a:latin typeface="Arial" panose="020B0604020202020204" pitchFamily="34" charset="0"/>
              <a:cs typeface="Arial" panose="020B0604020202020204" pitchFamily="34" charset="0"/>
            </a:rPr>
            <a:t>Feature Dataset</a:t>
          </a:r>
          <a:endParaRPr lang="en-IN" sz="1600" kern="1200" dirty="0">
            <a:latin typeface="Arial" panose="020B0604020202020204" pitchFamily="34" charset="0"/>
            <a:cs typeface="Arial" panose="020B0604020202020204" pitchFamily="34" charset="0"/>
          </a:endParaRPr>
        </a:p>
      </dsp:txBody>
      <dsp:txXfrm>
        <a:off x="1033" y="15745"/>
        <a:ext cx="2508789" cy="518400"/>
      </dsp:txXfrm>
    </dsp:sp>
    <dsp:sp modelId="{4CE441DF-BE4F-49DE-9F3A-B03828A7F30E}">
      <dsp:nvSpPr>
        <dsp:cNvPr id="0" name=""/>
        <dsp:cNvSpPr/>
      </dsp:nvSpPr>
      <dsp:spPr>
        <a:xfrm>
          <a:off x="0" y="534145"/>
          <a:ext cx="2497574" cy="3063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Store</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Date</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Temperature (</a:t>
          </a:r>
          <a:r>
            <a:rPr lang="en-US" sz="1300" b="0" i="0" kern="1200" dirty="0">
              <a:latin typeface="Arial" panose="020B0604020202020204" pitchFamily="34" charset="0"/>
              <a:cs typeface="Arial" panose="020B0604020202020204" pitchFamily="34" charset="0"/>
            </a:rPr>
            <a:t>average temperature in the region)</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Fuel Price (</a:t>
          </a:r>
          <a:r>
            <a:rPr lang="en-US" sz="1300" b="0" i="0" kern="1200" dirty="0">
              <a:latin typeface="Arial" panose="020B0604020202020204" pitchFamily="34" charset="0"/>
              <a:cs typeface="Arial" panose="020B0604020202020204" pitchFamily="34" charset="0"/>
            </a:rPr>
            <a:t>cost of fuel in the region)</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Markdown 1</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Markdown 2</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Markdown 3</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Markdown 4</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Markdown 5</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CPI (</a:t>
          </a:r>
          <a:r>
            <a:rPr lang="en-IN" sz="1300" b="0" i="0" kern="1200" dirty="0">
              <a:latin typeface="Arial" panose="020B0604020202020204" pitchFamily="34" charset="0"/>
              <a:cs typeface="Arial" panose="020B0604020202020204" pitchFamily="34" charset="0"/>
            </a:rPr>
            <a:t>consumer price index)</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Unemployment (</a:t>
          </a:r>
          <a:r>
            <a:rPr lang="en-IN" sz="1300" b="0" i="0" kern="1200" dirty="0">
              <a:latin typeface="Arial" panose="020B0604020202020204" pitchFamily="34" charset="0"/>
              <a:cs typeface="Arial" panose="020B0604020202020204" pitchFamily="34" charset="0"/>
            </a:rPr>
            <a:t>unemployment rate)</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kern="1200" dirty="0">
              <a:latin typeface="Arial" panose="020B0604020202020204" pitchFamily="34" charset="0"/>
              <a:cs typeface="Arial" panose="020B0604020202020204" pitchFamily="34" charset="0"/>
            </a:rPr>
            <a:t>Is holiday</a:t>
          </a:r>
          <a:endParaRPr lang="en-IN" sz="1300" kern="1200" dirty="0">
            <a:latin typeface="Arial" panose="020B0604020202020204" pitchFamily="34" charset="0"/>
            <a:cs typeface="Arial" panose="020B0604020202020204" pitchFamily="34" charset="0"/>
          </a:endParaRPr>
        </a:p>
      </dsp:txBody>
      <dsp:txXfrm>
        <a:off x="0" y="534145"/>
        <a:ext cx="2497574" cy="3063420"/>
      </dsp:txXfrm>
    </dsp:sp>
    <dsp:sp modelId="{AE5F7B0F-6291-49EE-88F5-A9DE13E3E920}">
      <dsp:nvSpPr>
        <dsp:cNvPr id="0" name=""/>
        <dsp:cNvSpPr/>
      </dsp:nvSpPr>
      <dsp:spPr>
        <a:xfrm>
          <a:off x="2860710" y="15745"/>
          <a:ext cx="1443331"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Sales Dataset</a:t>
          </a:r>
          <a:endParaRPr lang="en-IN" sz="1600" b="1" kern="1200" dirty="0">
            <a:latin typeface="Arial" panose="020B0604020202020204" pitchFamily="34" charset="0"/>
            <a:cs typeface="Arial" panose="020B0604020202020204" pitchFamily="34" charset="0"/>
          </a:endParaRPr>
        </a:p>
      </dsp:txBody>
      <dsp:txXfrm>
        <a:off x="2860710" y="15745"/>
        <a:ext cx="1443331" cy="518400"/>
      </dsp:txXfrm>
    </dsp:sp>
    <dsp:sp modelId="{DC5ED62A-5FDE-44F6-8273-8C4861B14FBB}">
      <dsp:nvSpPr>
        <dsp:cNvPr id="0" name=""/>
        <dsp:cNvSpPr/>
      </dsp:nvSpPr>
      <dsp:spPr>
        <a:xfrm>
          <a:off x="2869265" y="534145"/>
          <a:ext cx="1426221" cy="3063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Store (</a:t>
          </a:r>
          <a:r>
            <a:rPr lang="en-IN" sz="1300" b="0" i="0" kern="1200" dirty="0">
              <a:latin typeface="Arial" panose="020B0604020202020204" pitchFamily="34" charset="0"/>
              <a:cs typeface="Arial" panose="020B0604020202020204" pitchFamily="34" charset="0"/>
            </a:rPr>
            <a:t>store number)</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Department (</a:t>
          </a:r>
          <a:r>
            <a:rPr lang="en-IN" sz="1300" b="0" i="0" kern="1200" dirty="0">
              <a:latin typeface="Arial" panose="020B0604020202020204" pitchFamily="34" charset="0"/>
              <a:cs typeface="Arial" panose="020B0604020202020204" pitchFamily="34" charset="0"/>
            </a:rPr>
            <a:t>department number)</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Date (</a:t>
          </a:r>
          <a:r>
            <a:rPr lang="en-IN" sz="1300" b="0" i="0" kern="1200" dirty="0">
              <a:latin typeface="Arial" panose="020B0604020202020204" pitchFamily="34" charset="0"/>
              <a:cs typeface="Arial" panose="020B0604020202020204" pitchFamily="34" charset="0"/>
            </a:rPr>
            <a:t>the week)</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Weekly Sales (</a:t>
          </a:r>
          <a:r>
            <a:rPr lang="en-US" sz="1300" b="0" i="0" kern="1200" dirty="0">
              <a:latin typeface="Arial" panose="020B0604020202020204" pitchFamily="34" charset="0"/>
              <a:cs typeface="Arial" panose="020B0604020202020204" pitchFamily="34" charset="0"/>
            </a:rPr>
            <a:t>sales for the given department in the given store)</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Is holiday (</a:t>
          </a:r>
          <a:r>
            <a:rPr lang="en-US" sz="1300" b="0" i="0" kern="1200" dirty="0">
              <a:latin typeface="Arial" panose="020B0604020202020204" pitchFamily="34" charset="0"/>
              <a:cs typeface="Arial" panose="020B0604020202020204" pitchFamily="34" charset="0"/>
            </a:rPr>
            <a:t>whether the week is a special holiday week)</a:t>
          </a:r>
          <a:endParaRPr lang="en-IN" sz="1300" kern="1200" dirty="0">
            <a:latin typeface="Arial" panose="020B0604020202020204" pitchFamily="34" charset="0"/>
            <a:cs typeface="Arial" panose="020B0604020202020204" pitchFamily="34" charset="0"/>
          </a:endParaRPr>
        </a:p>
      </dsp:txBody>
      <dsp:txXfrm>
        <a:off x="2869265" y="534145"/>
        <a:ext cx="1426221" cy="3063420"/>
      </dsp:txXfrm>
    </dsp:sp>
    <dsp:sp modelId="{7BE88354-4737-4879-93E3-6CBFB146FB74}">
      <dsp:nvSpPr>
        <dsp:cNvPr id="0" name=""/>
        <dsp:cNvSpPr/>
      </dsp:nvSpPr>
      <dsp:spPr>
        <a:xfrm>
          <a:off x="4654929" y="15745"/>
          <a:ext cx="118931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Store Dataset</a:t>
          </a:r>
          <a:endParaRPr lang="en-IN" sz="1600" b="1" kern="1200" dirty="0">
            <a:latin typeface="Arial" panose="020B0604020202020204" pitchFamily="34" charset="0"/>
            <a:cs typeface="Arial" panose="020B0604020202020204" pitchFamily="34" charset="0"/>
          </a:endParaRPr>
        </a:p>
      </dsp:txBody>
      <dsp:txXfrm>
        <a:off x="4654929" y="15745"/>
        <a:ext cx="1189316" cy="518400"/>
      </dsp:txXfrm>
    </dsp:sp>
    <dsp:sp modelId="{7B49A9C3-06A9-41DC-9929-54424E3FDB73}">
      <dsp:nvSpPr>
        <dsp:cNvPr id="0" name=""/>
        <dsp:cNvSpPr/>
      </dsp:nvSpPr>
      <dsp:spPr>
        <a:xfrm>
          <a:off x="4654929" y="534145"/>
          <a:ext cx="1189316" cy="30634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Store (</a:t>
          </a:r>
          <a:r>
            <a:rPr lang="en-IN" sz="1300" b="0" i="0" kern="1200" dirty="0">
              <a:latin typeface="Arial" panose="020B0604020202020204" pitchFamily="34" charset="0"/>
              <a:cs typeface="Arial" panose="020B0604020202020204" pitchFamily="34" charset="0"/>
            </a:rPr>
            <a:t>store number)</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Type (</a:t>
          </a:r>
          <a:r>
            <a:rPr lang="en-IN" sz="1300" b="0" i="0" kern="1200" dirty="0">
              <a:latin typeface="Arial" panose="020B0604020202020204" pitchFamily="34" charset="0"/>
              <a:cs typeface="Arial" panose="020B0604020202020204" pitchFamily="34" charset="0"/>
            </a:rPr>
            <a:t>type of store)</a:t>
          </a:r>
          <a:endParaRPr lang="en-IN" sz="1300" kern="1200" dirty="0">
            <a:latin typeface="Arial" panose="020B0604020202020204" pitchFamily="34" charset="0"/>
            <a:cs typeface="Arial" panose="020B0604020202020204" pitchFamily="34" charset="0"/>
          </a:endParaRPr>
        </a:p>
        <a:p>
          <a:pPr marL="114300" lvl="1" indent="-114300" algn="l" defTabSz="577850">
            <a:lnSpc>
              <a:spcPct val="90000"/>
            </a:lnSpc>
            <a:spcBef>
              <a:spcPct val="0"/>
            </a:spcBef>
            <a:spcAft>
              <a:spcPct val="15000"/>
            </a:spcAft>
            <a:buChar char="•"/>
          </a:pPr>
          <a:r>
            <a:rPr lang="en-US" sz="1300" kern="1200" dirty="0">
              <a:latin typeface="Arial" panose="020B0604020202020204" pitchFamily="34" charset="0"/>
              <a:cs typeface="Arial" panose="020B0604020202020204" pitchFamily="34" charset="0"/>
            </a:rPr>
            <a:t>Size (</a:t>
          </a:r>
          <a:r>
            <a:rPr lang="en-IN" sz="1300" b="0" i="0" kern="1200" dirty="0">
              <a:latin typeface="Arial" panose="020B0604020202020204" pitchFamily="34" charset="0"/>
              <a:cs typeface="Arial" panose="020B0604020202020204" pitchFamily="34" charset="0"/>
            </a:rPr>
            <a:t>size of store)</a:t>
          </a:r>
          <a:endParaRPr lang="en-IN" sz="1300" kern="1200" dirty="0">
            <a:latin typeface="Arial" panose="020B0604020202020204" pitchFamily="34" charset="0"/>
            <a:cs typeface="Arial" panose="020B0604020202020204" pitchFamily="34" charset="0"/>
          </a:endParaRPr>
        </a:p>
      </dsp:txBody>
      <dsp:txXfrm>
        <a:off x="4654929" y="534145"/>
        <a:ext cx="1189316" cy="30634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8844951-7827-47D4-8276-7DDE1FA7D85A}" type="slidenum">
              <a:rPr lang="en-US" smtClean="0"/>
              <a:t>‹#›</a:t>
            </a:fld>
            <a:endParaRPr lang="en-US"/>
          </a:p>
        </p:txBody>
      </p:sp>
    </p:spTree>
    <p:extLst>
      <p:ext uri="{BB962C8B-B14F-4D97-AF65-F5344CB8AC3E}">
        <p14:creationId xmlns:p14="http://schemas.microsoft.com/office/powerpoint/2010/main" val="57295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26657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7619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86128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A70F276-1833-4A75-9C1D-A56E2295A68D}" type="datetimeFigureOut">
              <a:rPr lang="en-US" smtClean="0"/>
              <a:t>8/2/2025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8844951-7827-47D4-8276-7DDE1FA7D85A}" type="slidenum">
              <a:rPr lang="en-US" smtClean="0"/>
              <a:t>‹#›</a:t>
            </a:fld>
            <a:endParaRPr lang="en-US"/>
          </a:p>
        </p:txBody>
      </p:sp>
    </p:spTree>
    <p:extLst>
      <p:ext uri="{BB962C8B-B14F-4D97-AF65-F5344CB8AC3E}">
        <p14:creationId xmlns:p14="http://schemas.microsoft.com/office/powerpoint/2010/main" val="250201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70F276-1833-4A75-9C1D-A56E2295A68D}" type="datetimeFigureOut">
              <a:rPr lang="en-US" smtClean="0"/>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66467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70F276-1833-4A75-9C1D-A56E2295A68D}" type="datetimeFigureOut">
              <a:rPr lang="en-US" smtClean="0"/>
              <a:t>8/2/2025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1757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70F276-1833-4A75-9C1D-A56E2295A68D}" type="datetimeFigureOut">
              <a:rPr lang="en-US" smtClean="0"/>
              <a:t>8/2/2025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1141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0F276-1833-4A75-9C1D-A56E2295A68D}" type="datetimeFigureOut">
              <a:rPr lang="en-US" smtClean="0"/>
              <a:t>8/2/2025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2810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t>8/2/2025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63897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t>8/2/2025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06951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A70F276-1833-4A75-9C1D-A56E2295A68D}" type="datetimeFigureOut">
              <a:rPr lang="en-US" smtClean="0"/>
              <a:pPr/>
              <a:t>8/2/2025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solidFill>
                <a:srgbClr val="FFFFFF"/>
              </a:solidFill>
            </a:endParaRP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56381536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CDFB71A-D989-BAA0-41F8-712BF3C3A9BA}"/>
              </a:ext>
            </a:extLst>
          </p:cNvPr>
          <p:cNvSpPr txBox="1">
            <a:spLocks/>
          </p:cNvSpPr>
          <p:nvPr/>
        </p:nvSpPr>
        <p:spPr>
          <a:xfrm>
            <a:off x="3829050" y="5124449"/>
            <a:ext cx="2085976" cy="352425"/>
          </a:xfrm>
          <a:prstGeom prst="rect">
            <a:avLst/>
          </a:prstGeom>
          <a:solidFill>
            <a:schemeClr val="accent1">
              <a:lumMod val="20000"/>
              <a:lumOff val="80000"/>
            </a:schemeClr>
          </a:solidFill>
          <a:ln w="38100">
            <a:solidFill>
              <a:schemeClr val="accent1">
                <a:lumMod val="50000"/>
              </a:schemeClr>
            </a:solidFill>
          </a:ln>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en-IN" sz="2200" b="1" dirty="0">
                <a:solidFill>
                  <a:schemeClr val="accent1">
                    <a:lumMod val="50000"/>
                  </a:schemeClr>
                </a:solidFill>
                <a:latin typeface="Arial" panose="020B0604020202020204" pitchFamily="34" charset="0"/>
                <a:cs typeface="Arial" panose="020B0604020202020204" pitchFamily="34" charset="0"/>
              </a:rPr>
              <a:t>By Lokesh Todi</a:t>
            </a:r>
          </a:p>
        </p:txBody>
      </p:sp>
    </p:spTree>
    <p:extLst>
      <p:ext uri="{BB962C8B-B14F-4D97-AF65-F5344CB8AC3E}">
        <p14:creationId xmlns:p14="http://schemas.microsoft.com/office/powerpoint/2010/main" val="401054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showing a number of colored lines&#10;&#10;Description automatically generated with medium confidence">
            <a:extLst>
              <a:ext uri="{FF2B5EF4-FFF2-40B4-BE49-F238E27FC236}">
                <a16:creationId xmlns:a16="http://schemas.microsoft.com/office/drawing/2014/main" id="{6B8B92C2-2ECB-A37C-91AC-2A398AF82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43" y="3707925"/>
            <a:ext cx="7187017" cy="2777269"/>
          </a:xfrm>
          <a:prstGeom prst="rect">
            <a:avLst/>
          </a:prstGeom>
          <a:ln>
            <a:solidFill>
              <a:schemeClr val="tx2">
                <a:lumMod val="90000"/>
                <a:lumOff val="10000"/>
              </a:schemeClr>
            </a:solidFill>
          </a:ln>
        </p:spPr>
      </p:pic>
      <p:pic>
        <p:nvPicPr>
          <p:cNvPr id="5" name="Picture 4" descr="A graph of colored lines&#10;&#10;Description automatically generated with medium confidence">
            <a:extLst>
              <a:ext uri="{FF2B5EF4-FFF2-40B4-BE49-F238E27FC236}">
                <a16:creationId xmlns:a16="http://schemas.microsoft.com/office/drawing/2014/main" id="{69B0F6E5-DE0E-02A7-6101-594B3ECCA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065" y="289679"/>
            <a:ext cx="6354258" cy="3324902"/>
          </a:xfrm>
          <a:prstGeom prst="rect">
            <a:avLst/>
          </a:prstGeom>
          <a:ln>
            <a:solidFill>
              <a:schemeClr val="tx2">
                <a:lumMod val="90000"/>
                <a:lumOff val="10000"/>
              </a:schemeClr>
            </a:solidFill>
          </a:ln>
        </p:spPr>
      </p:pic>
      <p:sp>
        <p:nvSpPr>
          <p:cNvPr id="4" name="TextBox 3">
            <a:extLst>
              <a:ext uri="{FF2B5EF4-FFF2-40B4-BE49-F238E27FC236}">
                <a16:creationId xmlns:a16="http://schemas.microsoft.com/office/drawing/2014/main" id="{4A9E8C1B-4AB1-46B7-9F58-6945F3AD6996}"/>
              </a:ext>
            </a:extLst>
          </p:cNvPr>
          <p:cNvSpPr txBox="1"/>
          <p:nvPr/>
        </p:nvSpPr>
        <p:spPr>
          <a:xfrm>
            <a:off x="412243" y="289679"/>
            <a:ext cx="5093822" cy="313932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Trend of markdown across Months:</a:t>
            </a:r>
          </a:p>
          <a:p>
            <a:r>
              <a:rPr lang="en-US" dirty="0"/>
              <a:t>Our analysis reveals distinct seasonal patterns in the application of different markdown types.</a:t>
            </a:r>
          </a:p>
          <a:p>
            <a:r>
              <a:rPr lang="en-US" b="1" dirty="0"/>
              <a:t>Markdown 3:</a:t>
            </a:r>
            <a:r>
              <a:rPr lang="en-US" dirty="0"/>
              <a:t> Activity for this markdown type peaks significantly in November, aligning with the major Q4 holiday promotional period.</a:t>
            </a:r>
          </a:p>
          <a:p>
            <a:r>
              <a:rPr lang="en-US" b="1" dirty="0"/>
              <a:t>Markdown 1:</a:t>
            </a:r>
            <a:r>
              <a:rPr lang="en-US" dirty="0"/>
              <a:t> In contrast, this markdown shows its highest concentration during the month of March, suggesting a different strategic purpose, such as end-of-winter clearance.</a:t>
            </a:r>
          </a:p>
        </p:txBody>
      </p:sp>
      <p:sp>
        <p:nvSpPr>
          <p:cNvPr id="10" name="TextBox 9">
            <a:extLst>
              <a:ext uri="{FF2B5EF4-FFF2-40B4-BE49-F238E27FC236}">
                <a16:creationId xmlns:a16="http://schemas.microsoft.com/office/drawing/2014/main" id="{17C28D53-F010-A08A-8A1D-1DE6B1FFE1D0}"/>
              </a:ext>
            </a:extLst>
          </p:cNvPr>
          <p:cNvSpPr txBox="1"/>
          <p:nvPr/>
        </p:nvSpPr>
        <p:spPr>
          <a:xfrm>
            <a:off x="7599260" y="3644882"/>
            <a:ext cx="4592740" cy="3170099"/>
          </a:xfrm>
          <a:prstGeom prst="rect">
            <a:avLst/>
          </a:prstGeom>
          <a:solidFill>
            <a:schemeClr val="bg1"/>
          </a:solidFill>
        </p:spPr>
        <p:txBody>
          <a:bodyPr wrap="square">
            <a:spAutoFit/>
          </a:bodyPr>
          <a:lstStyle/>
          <a:p>
            <a:r>
              <a:rPr lang="en-US" sz="2000" b="1" dirty="0">
                <a:latin typeface="Arial" panose="020B0604020202020204" pitchFamily="34" charset="0"/>
                <a:cs typeface="Arial" panose="020B0604020202020204" pitchFamily="34" charset="0"/>
              </a:rPr>
              <a:t>Trend of markdown across Time:</a:t>
            </a:r>
          </a:p>
          <a:p>
            <a:r>
              <a:rPr lang="en-US" sz="1500" b="1" dirty="0"/>
              <a:t>Early Period (2011 - Q1 2012):</a:t>
            </a:r>
            <a:r>
              <a:rPr lang="en-US" sz="1500" dirty="0"/>
              <a:t> This phase was dominated by large-scale, sporadic markdown events, likely corresponding to major seasonal or clearance campaigns.</a:t>
            </a:r>
          </a:p>
          <a:p>
            <a:r>
              <a:rPr lang="en-US" sz="1500" b="1" dirty="0"/>
              <a:t>Later Period (Post-Q1 2012):</a:t>
            </a:r>
            <a:r>
              <a:rPr lang="en-US" sz="1500" dirty="0"/>
              <a:t> The data shows a clear evolution towards a more consistent promotional strategy, defined by a higher cadence of lower-value markdowns.</a:t>
            </a:r>
          </a:p>
          <a:p>
            <a:r>
              <a:rPr lang="en-US" sz="1500" b="1" dirty="0"/>
              <a:t>Interpretation:</a:t>
            </a:r>
            <a:r>
              <a:rPr lang="en-US" sz="1500" dirty="0"/>
              <a:t> This pattern suggests a transition from periodic, large-scale inventory liquidation to a more agile and continuous promotional calendar.</a:t>
            </a:r>
          </a:p>
        </p:txBody>
      </p:sp>
    </p:spTree>
    <p:extLst>
      <p:ext uri="{BB962C8B-B14F-4D97-AF65-F5344CB8AC3E}">
        <p14:creationId xmlns:p14="http://schemas.microsoft.com/office/powerpoint/2010/main" val="3896462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with numbers and a grid&#10;&#10;Description automatically generated with medium confidence">
            <a:extLst>
              <a:ext uri="{FF2B5EF4-FFF2-40B4-BE49-F238E27FC236}">
                <a16:creationId xmlns:a16="http://schemas.microsoft.com/office/drawing/2014/main" id="{04D0D26D-DC3C-A99F-8CD2-459B82B0309B}"/>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574473" y="363929"/>
            <a:ext cx="8208226" cy="5703405"/>
          </a:xfrm>
          <a:prstGeom prst="rect">
            <a:avLst/>
          </a:prstGeom>
          <a:ln>
            <a:solidFill>
              <a:schemeClr val="tx2">
                <a:lumMod val="90000"/>
                <a:lumOff val="10000"/>
              </a:schemeClr>
            </a:solidFill>
          </a:ln>
        </p:spPr>
      </p:pic>
      <p:sp>
        <p:nvSpPr>
          <p:cNvPr id="10" name="TextBox 9">
            <a:extLst>
              <a:ext uri="{FF2B5EF4-FFF2-40B4-BE49-F238E27FC236}">
                <a16:creationId xmlns:a16="http://schemas.microsoft.com/office/drawing/2014/main" id="{3C81415B-9419-4D30-0DF4-7AD76FC435B1}"/>
              </a:ext>
            </a:extLst>
          </p:cNvPr>
          <p:cNvSpPr txBox="1"/>
          <p:nvPr/>
        </p:nvSpPr>
        <p:spPr>
          <a:xfrm>
            <a:off x="284610" y="260977"/>
            <a:ext cx="3217126" cy="5909310"/>
          </a:xfrm>
          <a:prstGeom prst="rect">
            <a:avLst/>
          </a:prstGeom>
          <a:noFill/>
        </p:spPr>
        <p:txBody>
          <a:bodyPr wrap="square">
            <a:spAutoFit/>
          </a:bodyPr>
          <a:lstStyle/>
          <a:p>
            <a:r>
              <a:rPr lang="en-US" b="1" dirty="0"/>
              <a:t>Correlation of factors and weekly sales</a:t>
            </a:r>
          </a:p>
          <a:p>
            <a:endParaRPr lang="en-US" b="1" dirty="0"/>
          </a:p>
          <a:p>
            <a:r>
              <a:rPr lang="en-US" b="1" dirty="0"/>
              <a:t>Internal Factors Drive Sales:</a:t>
            </a:r>
            <a:r>
              <a:rPr lang="en-US" dirty="0"/>
              <a:t> Our weekly sales are not strongly correlated with external economic shifts, reinforcing that our own promotional strategies and holiday campaigns are the primary levers for driving revenue.</a:t>
            </a:r>
          </a:p>
          <a:p>
            <a:endParaRPr lang="en-US" dirty="0"/>
          </a:p>
          <a:p>
            <a:r>
              <a:rPr lang="en-US" b="1" dirty="0"/>
              <a:t>Macroeconomic Context:</a:t>
            </a:r>
            <a:r>
              <a:rPr lang="en-US" dirty="0"/>
              <a:t> The analysis confirms expected inverse relationships between key economic indicators (CPI vs. Unemployment), providing a stable baseline for the market environment.</a:t>
            </a:r>
          </a:p>
        </p:txBody>
      </p:sp>
    </p:spTree>
    <p:extLst>
      <p:ext uri="{BB962C8B-B14F-4D97-AF65-F5344CB8AC3E}">
        <p14:creationId xmlns:p14="http://schemas.microsoft.com/office/powerpoint/2010/main" val="979985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26E1-3B95-5DE2-E3AB-482247500966}"/>
              </a:ext>
            </a:extLst>
          </p:cNvPr>
          <p:cNvSpPr>
            <a:spLocks noGrp="1"/>
          </p:cNvSpPr>
          <p:nvPr>
            <p:ph type="title"/>
          </p:nvPr>
        </p:nvSpPr>
        <p:spPr>
          <a:xfrm>
            <a:off x="1166351" y="347748"/>
            <a:ext cx="9859297" cy="872460"/>
          </a:xfrm>
        </p:spPr>
        <p:txBody>
          <a:bodyPr/>
          <a:lstStyle/>
          <a:p>
            <a:pPr algn="ctr"/>
            <a:r>
              <a:rPr lang="en-US" dirty="0"/>
              <a:t>Anomaly Detection in Sales Data</a:t>
            </a:r>
            <a:endParaRPr lang="en-IN" dirty="0"/>
          </a:p>
        </p:txBody>
      </p:sp>
      <p:pic>
        <p:nvPicPr>
          <p:cNvPr id="5" name="Picture 4">
            <a:extLst>
              <a:ext uri="{FF2B5EF4-FFF2-40B4-BE49-F238E27FC236}">
                <a16:creationId xmlns:a16="http://schemas.microsoft.com/office/drawing/2014/main" id="{93AE747D-7371-966B-1028-927F5980F287}"/>
              </a:ext>
            </a:extLst>
          </p:cNvPr>
          <p:cNvPicPr>
            <a:picLocks noChangeAspect="1"/>
          </p:cNvPicPr>
          <p:nvPr/>
        </p:nvPicPr>
        <p:blipFill>
          <a:blip r:embed="rId2">
            <a:duotone>
              <a:schemeClr val="accent2">
                <a:shade val="45000"/>
                <a:satMod val="135000"/>
              </a:schemeClr>
              <a:prstClr val="white"/>
            </a:duotone>
          </a:blip>
          <a:stretch>
            <a:fillRect/>
          </a:stretch>
        </p:blipFill>
        <p:spPr>
          <a:xfrm>
            <a:off x="136512" y="1565776"/>
            <a:ext cx="10039676" cy="1281480"/>
          </a:xfrm>
          <a:prstGeom prst="rect">
            <a:avLst/>
          </a:prstGeom>
        </p:spPr>
      </p:pic>
      <p:pic>
        <p:nvPicPr>
          <p:cNvPr id="7" name="Picture 6">
            <a:extLst>
              <a:ext uri="{FF2B5EF4-FFF2-40B4-BE49-F238E27FC236}">
                <a16:creationId xmlns:a16="http://schemas.microsoft.com/office/drawing/2014/main" id="{3505A263-153C-BAFD-586E-A76E0AC25A31}"/>
              </a:ext>
            </a:extLst>
          </p:cNvPr>
          <p:cNvPicPr>
            <a:picLocks noChangeAspect="1"/>
          </p:cNvPicPr>
          <p:nvPr/>
        </p:nvPicPr>
        <p:blipFill>
          <a:blip r:embed="rId3">
            <a:duotone>
              <a:schemeClr val="accent2">
                <a:shade val="45000"/>
                <a:satMod val="135000"/>
              </a:schemeClr>
              <a:prstClr val="white"/>
            </a:duotone>
          </a:blip>
          <a:stretch>
            <a:fillRect/>
          </a:stretch>
        </p:blipFill>
        <p:spPr>
          <a:xfrm>
            <a:off x="10280330" y="1403660"/>
            <a:ext cx="1775158" cy="1605712"/>
          </a:xfrm>
          <a:prstGeom prst="rect">
            <a:avLst/>
          </a:prstGeom>
        </p:spPr>
      </p:pic>
      <p:sp>
        <p:nvSpPr>
          <p:cNvPr id="10" name="TextBox 9">
            <a:extLst>
              <a:ext uri="{FF2B5EF4-FFF2-40B4-BE49-F238E27FC236}">
                <a16:creationId xmlns:a16="http://schemas.microsoft.com/office/drawing/2014/main" id="{65ACC369-EA70-E542-BDB1-ABE8428962B7}"/>
              </a:ext>
            </a:extLst>
          </p:cNvPr>
          <p:cNvSpPr txBox="1"/>
          <p:nvPr/>
        </p:nvSpPr>
        <p:spPr>
          <a:xfrm>
            <a:off x="218768" y="2942698"/>
            <a:ext cx="6342946" cy="3539430"/>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Objective-</a:t>
            </a:r>
          </a:p>
          <a:p>
            <a:r>
              <a:rPr lang="en-US" sz="1400" b="1" dirty="0">
                <a:latin typeface="Arial" panose="020B0604020202020204" pitchFamily="34" charset="0"/>
                <a:cs typeface="Arial" panose="020B0604020202020204" pitchFamily="34" charset="0"/>
              </a:rPr>
              <a:t>Identify unusual sales patterns across stores and departments.</a:t>
            </a:r>
          </a:p>
          <a:p>
            <a:r>
              <a:rPr lang="en-US" sz="1400" b="1" dirty="0">
                <a:latin typeface="Arial" panose="020B0604020202020204" pitchFamily="34" charset="0"/>
                <a:cs typeface="Arial" panose="020B0604020202020204" pitchFamily="34" charset="0"/>
              </a:rPr>
              <a:t>Investigate potential causes (e.g., holidays, markdowns, economic indicators).</a:t>
            </a:r>
          </a:p>
          <a:p>
            <a:r>
              <a:rPr lang="en-US" sz="1400" b="1" dirty="0">
                <a:latin typeface="Arial" panose="020B0604020202020204" pitchFamily="34" charset="0"/>
                <a:cs typeface="Arial" panose="020B0604020202020204" pitchFamily="34" charset="0"/>
              </a:rPr>
              <a:t>Implement anomaly handling strategies to clean the data for further analysis.</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What is Anomaly?</a:t>
            </a:r>
          </a:p>
          <a:p>
            <a:r>
              <a:rPr lang="en-US" sz="1400" b="1" dirty="0">
                <a:latin typeface="Arial" panose="020B0604020202020204" pitchFamily="34" charset="0"/>
                <a:cs typeface="Arial" panose="020B0604020202020204" pitchFamily="34" charset="0"/>
              </a:rPr>
              <a:t>Anomalies are deviations from expected behavior or patterns in data, and their presence can indicate issues or security threats. </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Method used for Detecting Anomalies in Retail Data</a:t>
            </a:r>
          </a:p>
          <a:p>
            <a:r>
              <a:rPr lang="en-US" sz="1400" b="1" dirty="0">
                <a:latin typeface="Arial" panose="020B0604020202020204" pitchFamily="34" charset="0"/>
                <a:cs typeface="Arial" panose="020B0604020202020204" pitchFamily="34" charset="0"/>
              </a:rPr>
              <a:t>Descriptive statistics are among the foundational methods for anomaly detection in retail. Techniques like mean, median, and standard deviation can be used to calculate summary statistics, which help identify point anomalies.</a:t>
            </a:r>
          </a:p>
        </p:txBody>
      </p:sp>
      <p:sp>
        <p:nvSpPr>
          <p:cNvPr id="12" name="TextBox 11">
            <a:extLst>
              <a:ext uri="{FF2B5EF4-FFF2-40B4-BE49-F238E27FC236}">
                <a16:creationId xmlns:a16="http://schemas.microsoft.com/office/drawing/2014/main" id="{335DAFD8-EB67-1203-68E0-2A9F517980C6}"/>
              </a:ext>
            </a:extLst>
          </p:cNvPr>
          <p:cNvSpPr txBox="1"/>
          <p:nvPr/>
        </p:nvSpPr>
        <p:spPr>
          <a:xfrm>
            <a:off x="6914869" y="2847439"/>
            <a:ext cx="4758814" cy="3754874"/>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Mitigation Strategies</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There are a number of strategies that can be used to mitigate the impact of anomalies without removing the data points. These strategies include:</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Data cleaning: This involves identifying and correcting errors in the data. This can be done manually or using automated tools.</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Data normalization: This involves transforming the data so that it is distributed normally. This can help to identify anomalies more easily.</a:t>
            </a:r>
          </a:p>
          <a:p>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Data imputation: This involves filling in missing data points. This can be done using statistical methods or machine learning algorithms.</a:t>
            </a:r>
          </a:p>
        </p:txBody>
      </p:sp>
    </p:spTree>
    <p:extLst>
      <p:ext uri="{BB962C8B-B14F-4D97-AF65-F5344CB8AC3E}">
        <p14:creationId xmlns:p14="http://schemas.microsoft.com/office/powerpoint/2010/main" val="4006266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00FD-A7A6-EAAA-5A68-4ECF1652DA96}"/>
              </a:ext>
            </a:extLst>
          </p:cNvPr>
          <p:cNvSpPr>
            <a:spLocks noGrp="1"/>
          </p:cNvSpPr>
          <p:nvPr>
            <p:ph type="title"/>
          </p:nvPr>
        </p:nvSpPr>
        <p:spPr>
          <a:xfrm>
            <a:off x="5821347" y="500119"/>
            <a:ext cx="6106544" cy="533235"/>
          </a:xfrm>
        </p:spPr>
        <p:txBody>
          <a:bodyPr>
            <a:normAutofit fontScale="90000"/>
          </a:bodyPr>
          <a:lstStyle/>
          <a:p>
            <a:pPr algn="ctr"/>
            <a:r>
              <a:rPr lang="en-IN" sz="4000" dirty="0"/>
              <a:t>Time-Based Anomaly Detection</a:t>
            </a:r>
          </a:p>
        </p:txBody>
      </p:sp>
      <p:sp>
        <p:nvSpPr>
          <p:cNvPr id="8" name="TextBox 7">
            <a:extLst>
              <a:ext uri="{FF2B5EF4-FFF2-40B4-BE49-F238E27FC236}">
                <a16:creationId xmlns:a16="http://schemas.microsoft.com/office/drawing/2014/main" id="{A7431D5A-9E8F-410F-2430-46480F421FC8}"/>
              </a:ext>
            </a:extLst>
          </p:cNvPr>
          <p:cNvSpPr txBox="1"/>
          <p:nvPr/>
        </p:nvSpPr>
        <p:spPr>
          <a:xfrm>
            <a:off x="5965834" y="1205622"/>
            <a:ext cx="5486400" cy="5262979"/>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Objective:</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Analyze sales trends over time.</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Detect seasonal variations and holiday effects on sales.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Use time-series analysis for understanding store and department performance over time.</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Detect anomalies in time series Sales data using specialized methods.</a:t>
            </a:r>
          </a:p>
          <a:p>
            <a:endParaRPr lang="en-US" sz="1600" b="1"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Approach:</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Create Rolling Statistics: Calculate rolling averages, moving sums, and standard deviations to track data variations over time.</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Apply Exponential Smoothing: Use exponential moving averages (EMA) and anomaly detection techniques to highlight unusual patterns in time series data.</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Highlight Anomalies: Set thresholds and visual cues to identify significant deviations from smoothed values, aiding in anomaly detection and trend analysis.</a:t>
            </a:r>
          </a:p>
        </p:txBody>
      </p:sp>
      <p:pic>
        <p:nvPicPr>
          <p:cNvPr id="12" name="Picture 11" descr="A graph of weight loss&#10;&#10;Description automatically generated">
            <a:extLst>
              <a:ext uri="{FF2B5EF4-FFF2-40B4-BE49-F238E27FC236}">
                <a16:creationId xmlns:a16="http://schemas.microsoft.com/office/drawing/2014/main" id="{10D57EDF-89AA-0E10-81DB-84437C1D7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72" y="500119"/>
            <a:ext cx="5495975" cy="2942559"/>
          </a:xfrm>
          <a:prstGeom prst="rect">
            <a:avLst/>
          </a:prstGeom>
          <a:ln>
            <a:solidFill>
              <a:schemeClr val="tx2">
                <a:lumMod val="90000"/>
                <a:lumOff val="10000"/>
              </a:schemeClr>
            </a:solidFill>
          </a:ln>
        </p:spPr>
      </p:pic>
      <p:pic>
        <p:nvPicPr>
          <p:cNvPr id="14" name="Picture 13" descr="A graph of sales data&#10;&#10;Description automatically generated">
            <a:extLst>
              <a:ext uri="{FF2B5EF4-FFF2-40B4-BE49-F238E27FC236}">
                <a16:creationId xmlns:a16="http://schemas.microsoft.com/office/drawing/2014/main" id="{DA994D24-7B18-30B3-D5AB-145EB5C50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47" y="3531169"/>
            <a:ext cx="5486400" cy="2937432"/>
          </a:xfrm>
          <a:prstGeom prst="rect">
            <a:avLst/>
          </a:prstGeom>
          <a:ln>
            <a:solidFill>
              <a:schemeClr val="tx2">
                <a:lumMod val="90000"/>
                <a:lumOff val="10000"/>
              </a:schemeClr>
            </a:solidFill>
          </a:ln>
        </p:spPr>
      </p:pic>
    </p:spTree>
    <p:extLst>
      <p:ext uri="{BB962C8B-B14F-4D97-AF65-F5344CB8AC3E}">
        <p14:creationId xmlns:p14="http://schemas.microsoft.com/office/powerpoint/2010/main" val="298383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red line&#10;&#10;Description automatically generated">
            <a:extLst>
              <a:ext uri="{FF2B5EF4-FFF2-40B4-BE49-F238E27FC236}">
                <a16:creationId xmlns:a16="http://schemas.microsoft.com/office/drawing/2014/main" id="{0CC234BC-2AF8-082F-97D0-FDC974295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191" y="1248150"/>
            <a:ext cx="5266954" cy="4361697"/>
          </a:xfrm>
          <a:prstGeom prst="rect">
            <a:avLst/>
          </a:prstGeom>
          <a:ln>
            <a:solidFill>
              <a:schemeClr val="tx2">
                <a:lumMod val="90000"/>
                <a:lumOff val="10000"/>
              </a:schemeClr>
            </a:solidFill>
          </a:ln>
        </p:spPr>
      </p:pic>
      <p:sp>
        <p:nvSpPr>
          <p:cNvPr id="7" name="TextBox 6">
            <a:extLst>
              <a:ext uri="{FF2B5EF4-FFF2-40B4-BE49-F238E27FC236}">
                <a16:creationId xmlns:a16="http://schemas.microsoft.com/office/drawing/2014/main" id="{2DC93E92-C8BF-5020-E587-AFBE82396A0E}"/>
              </a:ext>
            </a:extLst>
          </p:cNvPr>
          <p:cNvSpPr txBox="1"/>
          <p:nvPr/>
        </p:nvSpPr>
        <p:spPr>
          <a:xfrm>
            <a:off x="614857" y="1028342"/>
            <a:ext cx="5266954" cy="4801314"/>
          </a:xfrm>
          <a:prstGeom prst="rect">
            <a:avLst/>
          </a:prstGeom>
          <a:noFill/>
        </p:spPr>
        <p:txBody>
          <a:bodyPr wrap="square">
            <a:spAutoFit/>
          </a:bodyPr>
          <a:lstStyle/>
          <a:p>
            <a:r>
              <a:rPr lang="en-US" b="1" dirty="0"/>
              <a:t>Analytical Goal:</a:t>
            </a:r>
            <a:r>
              <a:rPr lang="en-US" dirty="0"/>
              <a:t> To partition the store portfolio into discrete segments by leveraging sales, markdown, and regional features, thereby facilitating a granular analysis of each segment's unique profile.</a:t>
            </a:r>
          </a:p>
          <a:p>
            <a:endParaRPr lang="en-US" dirty="0"/>
          </a:p>
          <a:p>
            <a:r>
              <a:rPr lang="en-US" b="1" dirty="0"/>
              <a:t>Methodology:</a:t>
            </a:r>
            <a:r>
              <a:rPr lang="en-US" dirty="0"/>
              <a:t> The segmentation was performed using K-Means Clustering. As an unsupervised learning algorithm, it is exceptionally well-suited for identifying inherent structures and similarities within a dataset without pre-defined labels.</a:t>
            </a:r>
          </a:p>
          <a:p>
            <a:endParaRPr lang="en-US" dirty="0"/>
          </a:p>
          <a:p>
            <a:r>
              <a:rPr lang="en-US" b="1" dirty="0"/>
              <a:t>Implementation:</a:t>
            </a:r>
            <a:r>
              <a:rPr lang="en-US" dirty="0"/>
              <a:t> The algorithm iteratively grouped stores into clusters to minimize intra-cluster variance, resulting in data-driven segments optimized for internal similarity.</a:t>
            </a:r>
          </a:p>
        </p:txBody>
      </p:sp>
      <p:sp>
        <p:nvSpPr>
          <p:cNvPr id="2" name="Title 1">
            <a:extLst>
              <a:ext uri="{FF2B5EF4-FFF2-40B4-BE49-F238E27FC236}">
                <a16:creationId xmlns:a16="http://schemas.microsoft.com/office/drawing/2014/main" id="{7F9476C1-8F3B-E03E-F80E-21566F7B2275}"/>
              </a:ext>
            </a:extLst>
          </p:cNvPr>
          <p:cNvSpPr txBox="1">
            <a:spLocks/>
          </p:cNvSpPr>
          <p:nvPr/>
        </p:nvSpPr>
        <p:spPr>
          <a:xfrm>
            <a:off x="838200" y="250374"/>
            <a:ext cx="10515600" cy="62246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4400" dirty="0"/>
              <a:t>analysis OF Customer segmentation</a:t>
            </a:r>
          </a:p>
        </p:txBody>
      </p:sp>
    </p:spTree>
    <p:extLst>
      <p:ext uri="{BB962C8B-B14F-4D97-AF65-F5344CB8AC3E}">
        <p14:creationId xmlns:p14="http://schemas.microsoft.com/office/powerpoint/2010/main" val="937958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788C5-C339-7EFB-B53E-6AFE50BEE018}"/>
              </a:ext>
            </a:extLst>
          </p:cNvPr>
          <p:cNvSpPr>
            <a:spLocks noGrp="1"/>
          </p:cNvSpPr>
          <p:nvPr>
            <p:ph type="title"/>
          </p:nvPr>
        </p:nvSpPr>
        <p:spPr>
          <a:xfrm>
            <a:off x="736600" y="440707"/>
            <a:ext cx="10515600" cy="862628"/>
          </a:xfrm>
        </p:spPr>
        <p:txBody>
          <a:bodyPr>
            <a:normAutofit/>
          </a:bodyPr>
          <a:lstStyle/>
          <a:p>
            <a:pPr algn="ctr"/>
            <a:r>
              <a:rPr lang="en-IN" sz="4400" dirty="0"/>
              <a:t>Quality Evaluation of Segmentation</a:t>
            </a:r>
          </a:p>
        </p:txBody>
      </p:sp>
      <p:pic>
        <p:nvPicPr>
          <p:cNvPr id="7" name="Picture 6" descr="A screenshot of a graph&#10;&#10;Description automatically generated">
            <a:extLst>
              <a:ext uri="{FF2B5EF4-FFF2-40B4-BE49-F238E27FC236}">
                <a16:creationId xmlns:a16="http://schemas.microsoft.com/office/drawing/2014/main" id="{7225FF7E-B58F-45A1-05FF-E11D53416F7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350" y="1303336"/>
            <a:ext cx="5230762" cy="2506311"/>
          </a:xfrm>
          <a:prstGeom prst="rect">
            <a:avLst/>
          </a:prstGeom>
          <a:ln>
            <a:solidFill>
              <a:schemeClr val="tx2">
                <a:lumMod val="90000"/>
                <a:lumOff val="10000"/>
              </a:schemeClr>
            </a:solidFill>
          </a:ln>
        </p:spPr>
      </p:pic>
      <p:pic>
        <p:nvPicPr>
          <p:cNvPr id="9" name="Picture 8" descr="A screenshot of a graph&#10;&#10;Description automatically generated">
            <a:extLst>
              <a:ext uri="{FF2B5EF4-FFF2-40B4-BE49-F238E27FC236}">
                <a16:creationId xmlns:a16="http://schemas.microsoft.com/office/drawing/2014/main" id="{24057E36-E077-001E-1AB4-AA1B8DD64C3F}"/>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39111" y="3809647"/>
            <a:ext cx="5291007" cy="2458968"/>
          </a:xfrm>
          <a:prstGeom prst="rect">
            <a:avLst/>
          </a:prstGeom>
          <a:ln>
            <a:solidFill>
              <a:schemeClr val="tx2">
                <a:lumMod val="90000"/>
                <a:lumOff val="10000"/>
              </a:schemeClr>
            </a:solidFill>
          </a:ln>
        </p:spPr>
      </p:pic>
      <p:pic>
        <p:nvPicPr>
          <p:cNvPr id="11" name="Picture 10" descr="A close-up of a graph&#10;&#10;Description automatically generated">
            <a:extLst>
              <a:ext uri="{FF2B5EF4-FFF2-40B4-BE49-F238E27FC236}">
                <a16:creationId xmlns:a16="http://schemas.microsoft.com/office/drawing/2014/main" id="{1FA7107B-1D7A-3DF6-9E95-D08A6A9B22DC}"/>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344" y="3809647"/>
            <a:ext cx="5230768" cy="2458970"/>
          </a:xfrm>
          <a:prstGeom prst="rect">
            <a:avLst/>
          </a:prstGeom>
          <a:ln>
            <a:solidFill>
              <a:schemeClr val="tx2">
                <a:lumMod val="90000"/>
                <a:lumOff val="10000"/>
              </a:schemeClr>
            </a:solidFill>
          </a:ln>
        </p:spPr>
      </p:pic>
      <p:pic>
        <p:nvPicPr>
          <p:cNvPr id="13" name="Picture 12" descr="A screenshot of a graph&#10;&#10;Description automatically generated">
            <a:extLst>
              <a:ext uri="{FF2B5EF4-FFF2-40B4-BE49-F238E27FC236}">
                <a16:creationId xmlns:a16="http://schemas.microsoft.com/office/drawing/2014/main" id="{D0EBB665-83A2-E135-86F4-A84BA5318646}"/>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39113" y="1303336"/>
            <a:ext cx="5291008" cy="2506309"/>
          </a:xfrm>
          <a:prstGeom prst="rect">
            <a:avLst/>
          </a:prstGeom>
          <a:ln>
            <a:solidFill>
              <a:schemeClr val="tx2">
                <a:lumMod val="90000"/>
                <a:lumOff val="10000"/>
              </a:schemeClr>
            </a:solidFill>
          </a:ln>
        </p:spPr>
      </p:pic>
    </p:spTree>
    <p:extLst>
      <p:ext uri="{BB962C8B-B14F-4D97-AF65-F5344CB8AC3E}">
        <p14:creationId xmlns:p14="http://schemas.microsoft.com/office/powerpoint/2010/main" val="1010956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EC18AB5F-A1E0-DD76-2F3D-5E540D07BE7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173555" y="430550"/>
            <a:ext cx="5557432" cy="2612534"/>
          </a:xfrm>
          <a:prstGeom prst="rect">
            <a:avLst/>
          </a:prstGeom>
          <a:ln>
            <a:solidFill>
              <a:schemeClr val="tx2">
                <a:lumMod val="90000"/>
                <a:lumOff val="10000"/>
              </a:schemeClr>
            </a:solidFill>
          </a:ln>
        </p:spPr>
      </p:pic>
      <p:sp>
        <p:nvSpPr>
          <p:cNvPr id="4" name="TextBox 3">
            <a:extLst>
              <a:ext uri="{FF2B5EF4-FFF2-40B4-BE49-F238E27FC236}">
                <a16:creationId xmlns:a16="http://schemas.microsoft.com/office/drawing/2014/main" id="{834B67CB-8CBC-0F60-A561-57CAFC438C1B}"/>
              </a:ext>
            </a:extLst>
          </p:cNvPr>
          <p:cNvSpPr txBox="1"/>
          <p:nvPr/>
        </p:nvSpPr>
        <p:spPr>
          <a:xfrm>
            <a:off x="1004625" y="1736817"/>
            <a:ext cx="3890104" cy="584775"/>
          </a:xfrm>
          <a:prstGeom prst="rect">
            <a:avLst/>
          </a:prstGeom>
          <a:noFill/>
        </p:spPr>
        <p:txBody>
          <a:bodyPr wrap="square" rtlCol="0">
            <a:spAutoFit/>
          </a:bodyPr>
          <a:lstStyle/>
          <a:p>
            <a:pPr algn="ctr"/>
            <a:r>
              <a:rPr lang="en-US" sz="1600" b="1" dirty="0"/>
              <a:t>The optimal number of cluster is 4 according to silhouette score</a:t>
            </a:r>
            <a:endParaRPr lang="en-IN" sz="1600" b="1" dirty="0"/>
          </a:p>
        </p:txBody>
      </p:sp>
      <p:sp>
        <p:nvSpPr>
          <p:cNvPr id="6" name="TextBox 5">
            <a:extLst>
              <a:ext uri="{FF2B5EF4-FFF2-40B4-BE49-F238E27FC236}">
                <a16:creationId xmlns:a16="http://schemas.microsoft.com/office/drawing/2014/main" id="{57D67225-A878-CEDE-2AA7-EC9927C319A6}"/>
              </a:ext>
            </a:extLst>
          </p:cNvPr>
          <p:cNvSpPr txBox="1"/>
          <p:nvPr/>
        </p:nvSpPr>
        <p:spPr>
          <a:xfrm>
            <a:off x="605235" y="3043084"/>
            <a:ext cx="10826419" cy="3693319"/>
          </a:xfrm>
          <a:prstGeom prst="rect">
            <a:avLst/>
          </a:prstGeom>
          <a:noFill/>
        </p:spPr>
        <p:txBody>
          <a:bodyPr wrap="square">
            <a:spAutoFit/>
          </a:bodyPr>
          <a:lstStyle/>
          <a:p>
            <a:r>
              <a:rPr lang="en-US" b="1" dirty="0"/>
              <a:t>Rationale for Validation:</a:t>
            </a:r>
            <a:r>
              <a:rPr lang="en-US" dirty="0"/>
              <a:t> The evaluation of segmentation quality is a crucial step to quantify cluster cohesion (intra-cluster similarity) and separation (inter-cluster dissimilarity). This validation is essential for confirming that the identified data structure is statistically significant and suitable for generating actionable insights.</a:t>
            </a:r>
          </a:p>
          <a:p>
            <a:r>
              <a:rPr lang="en-US" b="1" dirty="0"/>
              <a:t>Methodology:</a:t>
            </a:r>
            <a:endParaRPr lang="en-US" dirty="0"/>
          </a:p>
          <a:p>
            <a:pPr lvl="1"/>
            <a:r>
              <a:rPr lang="en-US" b="1" dirty="0"/>
              <a:t>Metric:</a:t>
            </a:r>
            <a:r>
              <a:rPr lang="en-US" dirty="0"/>
              <a:t> Silhouette Score was selected as the primary metric for evaluating cluster performance.</a:t>
            </a:r>
          </a:p>
          <a:p>
            <a:pPr lvl="1"/>
            <a:r>
              <a:rPr lang="en-US" b="1" dirty="0"/>
              <a:t>Procedure:</a:t>
            </a:r>
            <a:r>
              <a:rPr lang="en-US" dirty="0"/>
              <a:t> The score was calculated for various numbers of clusters (k) to identify the optimal partition.</a:t>
            </a:r>
          </a:p>
          <a:p>
            <a:r>
              <a:rPr lang="en-US" b="1" dirty="0"/>
              <a:t>Result &amp; Interpretation:</a:t>
            </a:r>
            <a:endParaRPr lang="en-US" dirty="0"/>
          </a:p>
          <a:p>
            <a:pPr lvl="1"/>
            <a:r>
              <a:rPr lang="en-US" dirty="0"/>
              <a:t>The analysis revealed that </a:t>
            </a:r>
            <a:r>
              <a:rPr lang="en-US" b="1" dirty="0"/>
              <a:t>k=4</a:t>
            </a:r>
            <a:r>
              <a:rPr lang="en-US" dirty="0"/>
              <a:t> maximizes the Silhouette Score for both store and department datasets.</a:t>
            </a:r>
          </a:p>
          <a:p>
            <a:pPr lvl="1"/>
            <a:r>
              <a:rPr lang="en-US" dirty="0"/>
              <a:t>This result indicates that a four-segment model provides the most distinct and well-defined representation of the underlying data structure.</a:t>
            </a:r>
          </a:p>
        </p:txBody>
      </p:sp>
      <p:sp>
        <p:nvSpPr>
          <p:cNvPr id="5" name="TextBox 4">
            <a:extLst>
              <a:ext uri="{FF2B5EF4-FFF2-40B4-BE49-F238E27FC236}">
                <a16:creationId xmlns:a16="http://schemas.microsoft.com/office/drawing/2014/main" id="{47BADA19-6741-1D12-0C66-D397D930FCD1}"/>
              </a:ext>
            </a:extLst>
          </p:cNvPr>
          <p:cNvSpPr txBox="1"/>
          <p:nvPr/>
        </p:nvSpPr>
        <p:spPr>
          <a:xfrm>
            <a:off x="461013" y="286250"/>
            <a:ext cx="5557432" cy="954107"/>
          </a:xfrm>
          <a:prstGeom prst="rect">
            <a:avLst/>
          </a:prstGeom>
          <a:noFill/>
        </p:spPr>
        <p:txBody>
          <a:bodyPr wrap="square">
            <a:spAutoFit/>
          </a:bodyPr>
          <a:lstStyle/>
          <a:p>
            <a:r>
              <a:rPr lang="en-IN" sz="2800" b="1" i="0" dirty="0">
                <a:effectLst/>
                <a:latin typeface="Inter"/>
              </a:rPr>
              <a:t>Validating Cluster Performance via Silhouette Analysis</a:t>
            </a:r>
            <a:endParaRPr lang="en-IN" sz="2800" dirty="0"/>
          </a:p>
        </p:txBody>
      </p:sp>
    </p:spTree>
    <p:extLst>
      <p:ext uri="{BB962C8B-B14F-4D97-AF65-F5344CB8AC3E}">
        <p14:creationId xmlns:p14="http://schemas.microsoft.com/office/powerpoint/2010/main" val="114874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C879-383D-D821-AA4C-326C38BC622C}"/>
              </a:ext>
            </a:extLst>
          </p:cNvPr>
          <p:cNvSpPr>
            <a:spLocks noGrp="1"/>
          </p:cNvSpPr>
          <p:nvPr>
            <p:ph type="title"/>
          </p:nvPr>
        </p:nvSpPr>
        <p:spPr>
          <a:xfrm>
            <a:off x="2139745" y="224158"/>
            <a:ext cx="7912510" cy="774137"/>
          </a:xfrm>
        </p:spPr>
        <p:txBody>
          <a:bodyPr>
            <a:normAutofit/>
          </a:bodyPr>
          <a:lstStyle/>
          <a:p>
            <a:pPr algn="ctr"/>
            <a:r>
              <a:rPr lang="en-IN" sz="4400" dirty="0"/>
              <a:t>Strategies for Personalization</a:t>
            </a:r>
          </a:p>
        </p:txBody>
      </p:sp>
      <p:pic>
        <p:nvPicPr>
          <p:cNvPr id="5" name="Picture 4" descr="A graph of colored dots&#10;&#10;Description automatically generated">
            <a:extLst>
              <a:ext uri="{FF2B5EF4-FFF2-40B4-BE49-F238E27FC236}">
                <a16:creationId xmlns:a16="http://schemas.microsoft.com/office/drawing/2014/main" id="{DD7E5CFA-9FD8-ED78-D691-F4236F1CD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152" y="1100158"/>
            <a:ext cx="4084210" cy="2456621"/>
          </a:xfrm>
          <a:prstGeom prst="rect">
            <a:avLst/>
          </a:prstGeom>
          <a:ln>
            <a:solidFill>
              <a:schemeClr val="tx1"/>
            </a:solidFill>
          </a:ln>
        </p:spPr>
      </p:pic>
      <p:pic>
        <p:nvPicPr>
          <p:cNvPr id="7" name="Picture 6" descr="A graph with red and blue dots&#10;&#10;Description automatically generated">
            <a:extLst>
              <a:ext uri="{FF2B5EF4-FFF2-40B4-BE49-F238E27FC236}">
                <a16:creationId xmlns:a16="http://schemas.microsoft.com/office/drawing/2014/main" id="{84350BAB-9807-DC8D-A306-2B2C3FFF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152" y="3760504"/>
            <a:ext cx="4084210" cy="2456622"/>
          </a:xfrm>
          <a:prstGeom prst="rect">
            <a:avLst/>
          </a:prstGeom>
          <a:ln>
            <a:solidFill>
              <a:schemeClr val="tx1"/>
            </a:solidFill>
          </a:ln>
        </p:spPr>
      </p:pic>
      <p:sp>
        <p:nvSpPr>
          <p:cNvPr id="9" name="TextBox 8">
            <a:extLst>
              <a:ext uri="{FF2B5EF4-FFF2-40B4-BE49-F238E27FC236}">
                <a16:creationId xmlns:a16="http://schemas.microsoft.com/office/drawing/2014/main" id="{6221548B-B21F-9884-FFEA-1B182EFD1E4C}"/>
              </a:ext>
            </a:extLst>
          </p:cNvPr>
          <p:cNvSpPr txBox="1"/>
          <p:nvPr/>
        </p:nvSpPr>
        <p:spPr>
          <a:xfrm>
            <a:off x="471949" y="944348"/>
            <a:ext cx="6528619" cy="5632311"/>
          </a:xfrm>
          <a:prstGeom prst="rect">
            <a:avLst/>
          </a:prstGeom>
          <a:noFill/>
        </p:spPr>
        <p:txBody>
          <a:bodyPr wrap="square">
            <a:spAutoFit/>
          </a:bodyPr>
          <a:lstStyle/>
          <a:p>
            <a:r>
              <a:rPr lang="en-US" b="1" dirty="0"/>
              <a:t>Strategic Recommendations: Marketing &amp; Inventory</a:t>
            </a:r>
            <a:endParaRPr lang="en-US" dirty="0"/>
          </a:p>
          <a:p>
            <a:endParaRPr lang="en-US" b="1" dirty="0"/>
          </a:p>
          <a:p>
            <a:r>
              <a:rPr lang="en-US" b="1" dirty="0"/>
              <a:t>Core Objective:</a:t>
            </a:r>
            <a:r>
              <a:rPr lang="en-US" dirty="0"/>
              <a:t> To leverage our store and department segmentation to develop targeted business strategies.</a:t>
            </a:r>
          </a:p>
          <a:p>
            <a:endParaRPr lang="en-US" dirty="0"/>
          </a:p>
          <a:p>
            <a:r>
              <a:rPr lang="en-US" b="1" dirty="0"/>
              <a:t>1. Personalized Marketing Strategies:</a:t>
            </a:r>
            <a:endParaRPr lang="en-US" dirty="0"/>
          </a:p>
          <a:p>
            <a:pPr lvl="1"/>
            <a:r>
              <a:rPr lang="en-US" b="1" dirty="0"/>
              <a:t>Action:</a:t>
            </a:r>
            <a:r>
              <a:rPr lang="en-US" dirty="0"/>
              <a:t> Develop tailored marketing campaigns and product recommendations for each distinct segment.</a:t>
            </a:r>
          </a:p>
          <a:p>
            <a:pPr lvl="1"/>
            <a:r>
              <a:rPr lang="en-US" b="1" dirty="0"/>
              <a:t>Strategic Rationale:</a:t>
            </a:r>
            <a:r>
              <a:rPr lang="en-US" dirty="0"/>
              <a:t> This approach is proven to enhance customer satisfaction, foster long-term loyalty, and increase engagement by meeting specific consumer needs.</a:t>
            </a:r>
          </a:p>
          <a:p>
            <a:pPr lvl="1"/>
            <a:endParaRPr lang="en-US" dirty="0"/>
          </a:p>
          <a:p>
            <a:r>
              <a:rPr lang="en-US" b="1" dirty="0"/>
              <a:t>2. Tailored Inventory Management:</a:t>
            </a:r>
            <a:endParaRPr lang="en-US" dirty="0"/>
          </a:p>
          <a:p>
            <a:pPr lvl="1"/>
            <a:r>
              <a:rPr lang="en-US" b="1" dirty="0"/>
              <a:t>Action:</a:t>
            </a:r>
            <a:r>
              <a:rPr lang="en-US" dirty="0"/>
              <a:t> Implement segment-specific inventory policies based on unique sales patterns and demand.</a:t>
            </a:r>
          </a:p>
          <a:p>
            <a:pPr lvl="1"/>
            <a:r>
              <a:rPr lang="en-US" b="1" dirty="0"/>
              <a:t>Strategic Rationale:</a:t>
            </a:r>
            <a:r>
              <a:rPr lang="en-US" dirty="0"/>
              <a:t> This directly optimizes costs by preventing overstocking, improves cash flow by reducing tied-up capital, and ensures product availability.</a:t>
            </a:r>
          </a:p>
        </p:txBody>
      </p:sp>
    </p:spTree>
    <p:extLst>
      <p:ext uri="{BB962C8B-B14F-4D97-AF65-F5344CB8AC3E}">
        <p14:creationId xmlns:p14="http://schemas.microsoft.com/office/powerpoint/2010/main" val="3322717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A1EE-2D5D-ABB2-3CAF-F96C8D35FE8A}"/>
              </a:ext>
            </a:extLst>
          </p:cNvPr>
          <p:cNvSpPr>
            <a:spLocks noGrp="1"/>
          </p:cNvSpPr>
          <p:nvPr>
            <p:ph type="title"/>
          </p:nvPr>
        </p:nvSpPr>
        <p:spPr>
          <a:xfrm>
            <a:off x="635409" y="307681"/>
            <a:ext cx="10921181" cy="803633"/>
          </a:xfrm>
        </p:spPr>
        <p:txBody>
          <a:bodyPr>
            <a:normAutofit fontScale="90000"/>
          </a:bodyPr>
          <a:lstStyle/>
          <a:p>
            <a:r>
              <a:rPr lang="en-IN" sz="4400" dirty="0"/>
              <a:t>Personalization Strategies for Store Segments - </a:t>
            </a:r>
            <a:r>
              <a:rPr lang="en-IN" sz="2700" b="1" dirty="0"/>
              <a:t>Segment-Specific Marketing</a:t>
            </a:r>
            <a:r>
              <a:rPr lang="en-IN" sz="3100" b="1" dirty="0"/>
              <a:t> </a:t>
            </a:r>
            <a:r>
              <a:rPr lang="en-IN" sz="2700" b="1" dirty="0"/>
              <a:t>Strategies</a:t>
            </a:r>
            <a:endParaRPr lang="en-IN" sz="4400" dirty="0"/>
          </a:p>
        </p:txBody>
      </p:sp>
      <p:pic>
        <p:nvPicPr>
          <p:cNvPr id="5" name="Picture 4" descr="A graph with green bars&#10;&#10;Description automatically generated">
            <a:extLst>
              <a:ext uri="{FF2B5EF4-FFF2-40B4-BE49-F238E27FC236}">
                <a16:creationId xmlns:a16="http://schemas.microsoft.com/office/drawing/2014/main" id="{BC8F7A1C-5589-6211-F1D4-EBF6E4D2EAB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11576" y="1643793"/>
            <a:ext cx="5541870" cy="1828693"/>
          </a:xfrm>
          <a:prstGeom prst="rect">
            <a:avLst/>
          </a:prstGeom>
          <a:ln>
            <a:solidFill>
              <a:schemeClr val="tx1"/>
            </a:solidFill>
          </a:ln>
        </p:spPr>
      </p:pic>
      <p:pic>
        <p:nvPicPr>
          <p:cNvPr id="7" name="Picture 6" descr="A graph of blue rectangular bars&#10;&#10;Description automatically generated">
            <a:extLst>
              <a:ext uri="{FF2B5EF4-FFF2-40B4-BE49-F238E27FC236}">
                <a16:creationId xmlns:a16="http://schemas.microsoft.com/office/drawing/2014/main" id="{A8A0B0C9-30FD-3C9C-F14C-2BAC6CB56A61}"/>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13216" y="4300347"/>
            <a:ext cx="3338591" cy="2145404"/>
          </a:xfrm>
          <a:prstGeom prst="rect">
            <a:avLst/>
          </a:prstGeom>
          <a:ln>
            <a:solidFill>
              <a:schemeClr val="tx1"/>
            </a:solidFill>
          </a:ln>
        </p:spPr>
      </p:pic>
      <p:sp>
        <p:nvSpPr>
          <p:cNvPr id="9" name="TextBox 8">
            <a:extLst>
              <a:ext uri="{FF2B5EF4-FFF2-40B4-BE49-F238E27FC236}">
                <a16:creationId xmlns:a16="http://schemas.microsoft.com/office/drawing/2014/main" id="{01C73F5F-5A31-114E-E06B-215D84275C91}"/>
              </a:ext>
            </a:extLst>
          </p:cNvPr>
          <p:cNvSpPr txBox="1"/>
          <p:nvPr/>
        </p:nvSpPr>
        <p:spPr>
          <a:xfrm>
            <a:off x="547301" y="1149669"/>
            <a:ext cx="6087701" cy="5509200"/>
          </a:xfrm>
          <a:prstGeom prst="rect">
            <a:avLst/>
          </a:prstGeom>
          <a:noFill/>
        </p:spPr>
        <p:txBody>
          <a:bodyPr wrap="square">
            <a:spAutoFit/>
          </a:bodyPr>
          <a:lstStyle/>
          <a:p>
            <a:r>
              <a:rPr lang="en-US" sz="1600" b="1" dirty="0"/>
              <a:t>Cluster 0: Premium &amp; High-Volume Retailers</a:t>
            </a:r>
            <a:endParaRPr lang="en-US" sz="1600" dirty="0"/>
          </a:p>
          <a:p>
            <a:pPr lvl="1"/>
            <a:r>
              <a:rPr lang="en-US" sz="1600" b="1" dirty="0"/>
              <a:t>Marketing Focus:</a:t>
            </a:r>
            <a:r>
              <a:rPr lang="en-US" sz="1600" dirty="0"/>
              <a:t> Emphasize the luxurious ambiance and spacious shopping environment.</a:t>
            </a:r>
          </a:p>
          <a:p>
            <a:pPr lvl="1"/>
            <a:r>
              <a:rPr lang="en-US" sz="1600" b="1" dirty="0"/>
              <a:t>Action Plan:</a:t>
            </a:r>
            <a:r>
              <a:rPr lang="en-US" sz="1600" dirty="0"/>
              <a:t> Promote exclusive product lines and premium offerings to attract a high-value customer base.</a:t>
            </a:r>
          </a:p>
          <a:p>
            <a:r>
              <a:rPr lang="en-US" sz="1600" b="1" dirty="0"/>
              <a:t>Cluster 1: Value-Oriented Stores</a:t>
            </a:r>
            <a:endParaRPr lang="en-US" sz="1600" dirty="0"/>
          </a:p>
          <a:p>
            <a:pPr lvl="1"/>
            <a:r>
              <a:rPr lang="en-US" sz="1600" b="1" dirty="0"/>
              <a:t>Marketing Focus:</a:t>
            </a:r>
            <a:r>
              <a:rPr lang="en-US" sz="1600" dirty="0"/>
              <a:t> Target value-conscious consumers by highlighting competitive pricing and promotions.</a:t>
            </a:r>
          </a:p>
          <a:p>
            <a:pPr lvl="1"/>
            <a:r>
              <a:rPr lang="en-US" sz="1600" b="1" dirty="0"/>
              <a:t>Action Plan:</a:t>
            </a:r>
            <a:r>
              <a:rPr lang="en-US" sz="1600" dirty="0"/>
              <a:t> Deploy targeted digital advertising and social media campaigns to reach budget-focused shoppers.</a:t>
            </a:r>
          </a:p>
          <a:p>
            <a:r>
              <a:rPr lang="en-US" sz="1600" b="1" dirty="0"/>
              <a:t>Cluster 2: Budget-Friendly Stores</a:t>
            </a:r>
            <a:endParaRPr lang="en-US" sz="1600" dirty="0"/>
          </a:p>
          <a:p>
            <a:pPr lvl="1"/>
            <a:r>
              <a:rPr lang="en-US" sz="1600" b="1" dirty="0"/>
              <a:t>Marketing Focus:</a:t>
            </a:r>
            <a:r>
              <a:rPr lang="en-US" sz="1600" dirty="0"/>
              <a:t> Center all messaging on affordability and value.</a:t>
            </a:r>
          </a:p>
          <a:p>
            <a:pPr lvl="1"/>
            <a:r>
              <a:rPr lang="en-US" sz="1600" b="1" dirty="0"/>
              <a:t>Action Plan:</a:t>
            </a:r>
            <a:r>
              <a:rPr lang="en-US" sz="1600" dirty="0"/>
              <a:t> Utilize cost-effective channels like email marketing and local print/digital advertising to maximize reach.</a:t>
            </a:r>
          </a:p>
          <a:p>
            <a:r>
              <a:rPr lang="en-US" sz="1600" b="1" dirty="0"/>
              <a:t>Cluster 3: Compact Elegance Stores</a:t>
            </a:r>
            <a:endParaRPr lang="en-US" sz="1600" dirty="0"/>
          </a:p>
          <a:p>
            <a:pPr lvl="1"/>
            <a:r>
              <a:rPr lang="en-US" sz="1600" b="1" dirty="0"/>
              <a:t>Marketing Focus:</a:t>
            </a:r>
            <a:r>
              <a:rPr lang="en-US" sz="1600" dirty="0"/>
              <a:t> Position as an exclusive boutique destination with a curated product selection.</a:t>
            </a:r>
          </a:p>
          <a:p>
            <a:pPr lvl="1"/>
            <a:r>
              <a:rPr lang="en-US" sz="1600" b="1" dirty="0"/>
              <a:t>Action Plan:</a:t>
            </a:r>
            <a:r>
              <a:rPr lang="en-US" sz="1600" dirty="0"/>
              <a:t> Highlight the store's sophisticated ambiance and unique, premium offerings in all marketing materials.</a:t>
            </a:r>
          </a:p>
        </p:txBody>
      </p:sp>
    </p:spTree>
    <p:extLst>
      <p:ext uri="{BB962C8B-B14F-4D97-AF65-F5344CB8AC3E}">
        <p14:creationId xmlns:p14="http://schemas.microsoft.com/office/powerpoint/2010/main" val="359344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blue rectangular bars&#10;&#10;Description automatically generated with medium confidence">
            <a:extLst>
              <a:ext uri="{FF2B5EF4-FFF2-40B4-BE49-F238E27FC236}">
                <a16:creationId xmlns:a16="http://schemas.microsoft.com/office/drawing/2014/main" id="{490FE184-0BF6-208C-3EDF-9B3BCE4DB4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74049" y="611647"/>
            <a:ext cx="4500412" cy="2927140"/>
          </a:xfrm>
          <a:prstGeom prst="rect">
            <a:avLst/>
          </a:prstGeom>
          <a:ln>
            <a:solidFill>
              <a:schemeClr val="tx1"/>
            </a:solidFill>
          </a:ln>
        </p:spPr>
      </p:pic>
      <p:pic>
        <p:nvPicPr>
          <p:cNvPr id="5" name="Picture 4" descr="A graph with green bars&#10;&#10;Description automatically generated">
            <a:extLst>
              <a:ext uri="{FF2B5EF4-FFF2-40B4-BE49-F238E27FC236}">
                <a16:creationId xmlns:a16="http://schemas.microsoft.com/office/drawing/2014/main" id="{CDC44AFC-088E-0C1D-2BCD-F21FBEBE924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6181" y="1516810"/>
            <a:ext cx="7079226" cy="2337294"/>
          </a:xfrm>
          <a:prstGeom prst="rect">
            <a:avLst/>
          </a:prstGeom>
          <a:ln>
            <a:solidFill>
              <a:schemeClr val="tx1"/>
            </a:solidFill>
          </a:ln>
        </p:spPr>
      </p:pic>
      <p:sp>
        <p:nvSpPr>
          <p:cNvPr id="9" name="TextBox 8">
            <a:extLst>
              <a:ext uri="{FF2B5EF4-FFF2-40B4-BE49-F238E27FC236}">
                <a16:creationId xmlns:a16="http://schemas.microsoft.com/office/drawing/2014/main" id="{102BAF4A-E642-BDE8-88A5-B53ADE62E90E}"/>
              </a:ext>
            </a:extLst>
          </p:cNvPr>
          <p:cNvSpPr txBox="1"/>
          <p:nvPr/>
        </p:nvSpPr>
        <p:spPr>
          <a:xfrm>
            <a:off x="537238" y="3854104"/>
            <a:ext cx="5209869" cy="2893100"/>
          </a:xfrm>
          <a:prstGeom prst="rect">
            <a:avLst/>
          </a:prstGeom>
          <a:noFill/>
        </p:spPr>
        <p:txBody>
          <a:bodyPr wrap="square">
            <a:spAutoFit/>
          </a:bodyPr>
          <a:lstStyle/>
          <a:p>
            <a:r>
              <a:rPr lang="en-US" sz="1400" b="1" dirty="0"/>
              <a:t>Cluster 0: Flagship Luxury Departments</a:t>
            </a:r>
            <a:endParaRPr lang="en-US" sz="1400" dirty="0"/>
          </a:p>
          <a:p>
            <a:pPr lvl="1"/>
            <a:r>
              <a:rPr lang="en-US" sz="1400" b="1" dirty="0"/>
              <a:t>Positioning:</a:t>
            </a:r>
            <a:r>
              <a:rPr lang="en-US" sz="1400" dirty="0"/>
              <a:t> Market as premier destinations, emphasizing their spacious, luxurious ambiance.</a:t>
            </a:r>
          </a:p>
          <a:p>
            <a:pPr lvl="1"/>
            <a:r>
              <a:rPr lang="en-US" sz="1400" b="1" dirty="0"/>
              <a:t>Action Plan:</a:t>
            </a:r>
            <a:r>
              <a:rPr lang="en-US" sz="1400" dirty="0"/>
              <a:t> Promote exclusive product lines and premium offerings to attract and retain an affluent customer base.</a:t>
            </a:r>
          </a:p>
          <a:p>
            <a:r>
              <a:rPr lang="en-US" sz="1400" b="1" dirty="0"/>
              <a:t>Cluster 1: Curated Premium Departments</a:t>
            </a:r>
            <a:endParaRPr lang="en-US" sz="1400" dirty="0"/>
          </a:p>
          <a:p>
            <a:pPr lvl="1"/>
            <a:r>
              <a:rPr lang="en-US" sz="1400" b="1" dirty="0"/>
              <a:t>Positioning:</a:t>
            </a:r>
            <a:r>
              <a:rPr lang="en-US" sz="1400" dirty="0"/>
              <a:t> Highlight the superior quality and exclusivity of the product assortment to appeal to discerning consumers.</a:t>
            </a:r>
          </a:p>
          <a:p>
            <a:pPr lvl="1"/>
            <a:r>
              <a:rPr lang="en-US" sz="1400" b="1" dirty="0"/>
              <a:t>Action Plan:</a:t>
            </a:r>
            <a:r>
              <a:rPr lang="en-US" sz="1400" dirty="0"/>
              <a:t> Deploy targeted digital marketing and social media campaigns to engage a broader audience of luxury shoppers.</a:t>
            </a:r>
          </a:p>
        </p:txBody>
      </p:sp>
      <p:sp>
        <p:nvSpPr>
          <p:cNvPr id="11" name="TextBox 10">
            <a:extLst>
              <a:ext uri="{FF2B5EF4-FFF2-40B4-BE49-F238E27FC236}">
                <a16:creationId xmlns:a16="http://schemas.microsoft.com/office/drawing/2014/main" id="{9CDBE5CA-EE1C-2099-E409-DEBF1D4E140E}"/>
              </a:ext>
            </a:extLst>
          </p:cNvPr>
          <p:cNvSpPr txBox="1"/>
          <p:nvPr/>
        </p:nvSpPr>
        <p:spPr>
          <a:xfrm>
            <a:off x="6233651" y="3854104"/>
            <a:ext cx="5209869" cy="2893100"/>
          </a:xfrm>
          <a:prstGeom prst="rect">
            <a:avLst/>
          </a:prstGeom>
          <a:noFill/>
        </p:spPr>
        <p:txBody>
          <a:bodyPr wrap="square">
            <a:spAutoFit/>
          </a:bodyPr>
          <a:lstStyle/>
          <a:p>
            <a:r>
              <a:rPr lang="en-US" sz="1400" b="1" dirty="0"/>
              <a:t>Cluster 2: Elite Boutique Departments</a:t>
            </a:r>
            <a:endParaRPr lang="en-US" sz="1400" dirty="0"/>
          </a:p>
          <a:p>
            <a:pPr lvl="1"/>
            <a:r>
              <a:rPr lang="en-US" sz="1400" b="1" dirty="0"/>
              <a:t>Positioning:</a:t>
            </a:r>
            <a:r>
              <a:rPr lang="en-US" sz="1400" dirty="0"/>
              <a:t> Frame as exclusive boutiques offering a unique, curated selection of premium products.</a:t>
            </a:r>
          </a:p>
          <a:p>
            <a:pPr lvl="1"/>
            <a:r>
              <a:rPr lang="en-US" sz="1400" b="1" dirty="0"/>
              <a:t>Action Plan:</a:t>
            </a:r>
            <a:r>
              <a:rPr lang="en-US" sz="1400" dirty="0"/>
              <a:t> Showcase the sophisticated, efficient, and intimate shopping experience in all marketing materials.</a:t>
            </a:r>
          </a:p>
          <a:p>
            <a:r>
              <a:rPr lang="en-US" sz="1400" b="1" dirty="0"/>
              <a:t>Cluster 3: Grand Outlet Departments</a:t>
            </a:r>
            <a:endParaRPr lang="en-US" sz="1400" dirty="0"/>
          </a:p>
          <a:p>
            <a:pPr lvl="1"/>
            <a:r>
              <a:rPr lang="en-US" sz="1400" b="1" dirty="0"/>
              <a:t>Positioning:</a:t>
            </a:r>
            <a:r>
              <a:rPr lang="en-US" sz="1400" dirty="0"/>
              <a:t> Emphasize the extensive variety and breadth of product offerings to attract a wide customer base.</a:t>
            </a:r>
          </a:p>
          <a:p>
            <a:pPr lvl="1"/>
            <a:r>
              <a:rPr lang="en-US" sz="1400" b="1" dirty="0"/>
              <a:t>Action Plan:</a:t>
            </a:r>
            <a:r>
              <a:rPr lang="en-US" sz="1400" dirty="0"/>
              <a:t> Utilize value-driven messaging that highlights affordability and competitive pricing to engage price-conscious shoppers.</a:t>
            </a:r>
          </a:p>
        </p:txBody>
      </p:sp>
      <p:sp>
        <p:nvSpPr>
          <p:cNvPr id="3" name="Title 1">
            <a:extLst>
              <a:ext uri="{FF2B5EF4-FFF2-40B4-BE49-F238E27FC236}">
                <a16:creationId xmlns:a16="http://schemas.microsoft.com/office/drawing/2014/main" id="{0B8D6F5E-E664-830F-2BA2-9BF2F7DA5E68}"/>
              </a:ext>
            </a:extLst>
          </p:cNvPr>
          <p:cNvSpPr>
            <a:spLocks noGrp="1"/>
          </p:cNvSpPr>
          <p:nvPr>
            <p:ph type="title"/>
          </p:nvPr>
        </p:nvSpPr>
        <p:spPr>
          <a:xfrm>
            <a:off x="217539" y="257686"/>
            <a:ext cx="7256510" cy="1073860"/>
          </a:xfrm>
        </p:spPr>
        <p:txBody>
          <a:bodyPr>
            <a:noAutofit/>
          </a:bodyPr>
          <a:lstStyle/>
          <a:p>
            <a:pPr algn="ctr"/>
            <a:r>
              <a:rPr lang="en-IN" sz="2400" dirty="0"/>
              <a:t>Personalization Strategies for department Segments :</a:t>
            </a:r>
            <a:br>
              <a:rPr lang="en-IN" sz="2400" dirty="0"/>
            </a:br>
            <a:r>
              <a:rPr lang="en-US" sz="2800" b="1" dirty="0"/>
              <a:t>Department Marketing Playbook by Segment</a:t>
            </a:r>
            <a:endParaRPr lang="en-IN" sz="2400" dirty="0"/>
          </a:p>
        </p:txBody>
      </p:sp>
    </p:spTree>
    <p:extLst>
      <p:ext uri="{BB962C8B-B14F-4D97-AF65-F5344CB8AC3E}">
        <p14:creationId xmlns:p14="http://schemas.microsoft.com/office/powerpoint/2010/main" val="253934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48CA93-77E7-2D29-AEE7-EE61BB10BDE6}"/>
              </a:ext>
            </a:extLst>
          </p:cNvPr>
          <p:cNvSpPr>
            <a:spLocks noGrp="1"/>
          </p:cNvSpPr>
          <p:nvPr>
            <p:ph idx="1"/>
          </p:nvPr>
        </p:nvSpPr>
        <p:spPr>
          <a:xfrm>
            <a:off x="835742" y="1698676"/>
            <a:ext cx="10520516" cy="4407156"/>
          </a:xfrm>
          <a:ln>
            <a:noFill/>
          </a:ln>
        </p:spPr>
        <p:txBody>
          <a:bodyPr>
            <a:noAutofit/>
          </a:bodyPr>
          <a:lstStyle/>
          <a:p>
            <a:r>
              <a:rPr lang="en-US" sz="2400" b="1" dirty="0"/>
              <a:t>Leverage Data for Operational &amp; Customer Experience Excellence:</a:t>
            </a:r>
          </a:p>
          <a:p>
            <a:pPr lvl="1"/>
            <a:r>
              <a:rPr lang="en-US" sz="2400" b="1" dirty="0"/>
              <a:t>Optimize store performance and forecast demand using machine learning models.</a:t>
            </a:r>
          </a:p>
          <a:p>
            <a:pPr lvl="1"/>
            <a:r>
              <a:rPr lang="en-US" sz="2400" b="1" dirty="0"/>
              <a:t>Enhance the customer journey through advanced segmentation and personalization.</a:t>
            </a:r>
          </a:p>
          <a:p>
            <a:pPr lvl="1"/>
            <a:endParaRPr lang="en-US" sz="2400" b="1" dirty="0"/>
          </a:p>
          <a:p>
            <a:r>
              <a:rPr lang="en-US" sz="2400" b="1" dirty="0"/>
              <a:t>Drive Sustainable Growth through Strategic Insight:</a:t>
            </a:r>
          </a:p>
          <a:p>
            <a:pPr lvl="1"/>
            <a:r>
              <a:rPr lang="en-US" sz="2400" b="1" dirty="0"/>
              <a:t>Cultivate long-term loyalty by delivering superior, data-driven customer experiences.</a:t>
            </a:r>
          </a:p>
          <a:p>
            <a:pPr lvl="1"/>
            <a:r>
              <a:rPr lang="en-US" sz="2400" b="1" dirty="0"/>
              <a:t>Continuously refine strategies based on market intelligence and customer feedback.</a:t>
            </a:r>
            <a:endParaRPr lang="en-IN" sz="2400" b="1" dirty="0"/>
          </a:p>
        </p:txBody>
      </p:sp>
      <p:sp>
        <p:nvSpPr>
          <p:cNvPr id="6" name="Title 1">
            <a:extLst>
              <a:ext uri="{FF2B5EF4-FFF2-40B4-BE49-F238E27FC236}">
                <a16:creationId xmlns:a16="http://schemas.microsoft.com/office/drawing/2014/main" id="{2B3D20A2-3987-D6EC-731A-2183129F6F96}"/>
              </a:ext>
            </a:extLst>
          </p:cNvPr>
          <p:cNvSpPr txBox="1">
            <a:spLocks/>
          </p:cNvSpPr>
          <p:nvPr/>
        </p:nvSpPr>
        <p:spPr>
          <a:xfrm>
            <a:off x="3441292" y="752168"/>
            <a:ext cx="4621160" cy="778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a:t>Project Objective</a:t>
            </a:r>
            <a:endParaRPr lang="en-IN" sz="4000" dirty="0"/>
          </a:p>
        </p:txBody>
      </p:sp>
    </p:spTree>
    <p:extLst>
      <p:ext uri="{BB962C8B-B14F-4D97-AF65-F5344CB8AC3E}">
        <p14:creationId xmlns:p14="http://schemas.microsoft.com/office/powerpoint/2010/main" val="2423908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82C110-FD68-AD25-6FE2-101492855E69}"/>
              </a:ext>
            </a:extLst>
          </p:cNvPr>
          <p:cNvPicPr>
            <a:picLocks noChangeAspect="1"/>
          </p:cNvPicPr>
          <p:nvPr/>
        </p:nvPicPr>
        <p:blipFill>
          <a:blip r:embed="rId2">
            <a:duotone>
              <a:schemeClr val="accent2">
                <a:shade val="45000"/>
                <a:satMod val="135000"/>
              </a:schemeClr>
              <a:prstClr val="white"/>
            </a:duotone>
          </a:blip>
          <a:stretch>
            <a:fillRect/>
          </a:stretch>
        </p:blipFill>
        <p:spPr>
          <a:xfrm>
            <a:off x="612058" y="1307690"/>
            <a:ext cx="6860458" cy="2272565"/>
          </a:xfrm>
          <a:prstGeom prst="rect">
            <a:avLst/>
          </a:prstGeom>
        </p:spPr>
      </p:pic>
      <p:sp>
        <p:nvSpPr>
          <p:cNvPr id="9" name="TextBox 8">
            <a:extLst>
              <a:ext uri="{FF2B5EF4-FFF2-40B4-BE49-F238E27FC236}">
                <a16:creationId xmlns:a16="http://schemas.microsoft.com/office/drawing/2014/main" id="{A597E527-1BD6-4588-9C46-5F4F14EAE48C}"/>
              </a:ext>
            </a:extLst>
          </p:cNvPr>
          <p:cNvSpPr txBox="1"/>
          <p:nvPr/>
        </p:nvSpPr>
        <p:spPr>
          <a:xfrm>
            <a:off x="462141" y="3803433"/>
            <a:ext cx="7677766" cy="2893100"/>
          </a:xfrm>
          <a:prstGeom prst="rect">
            <a:avLst/>
          </a:prstGeom>
          <a:noFill/>
        </p:spPr>
        <p:txBody>
          <a:bodyPr wrap="square">
            <a:spAutoFit/>
          </a:bodyPr>
          <a:lstStyle/>
          <a:p>
            <a:r>
              <a:rPr lang="en-US" sz="1400" b="1" dirty="0"/>
              <a:t>The Strategic Value of Market Basket Analysis:</a:t>
            </a:r>
            <a:endParaRPr lang="en-US" sz="1400" dirty="0"/>
          </a:p>
          <a:p>
            <a:pPr marL="742950" lvl="1" indent="-285750">
              <a:buFont typeface="Arial" panose="020B0604020202020204" pitchFamily="34" charset="0"/>
              <a:buChar char="•"/>
            </a:pPr>
            <a:r>
              <a:rPr lang="en-US" sz="1400" dirty="0"/>
              <a:t>A data mining technique used to identify products that are frequently purchased together.</a:t>
            </a:r>
          </a:p>
          <a:p>
            <a:pPr marL="742950" lvl="1" indent="-285750">
              <a:buFont typeface="Arial" panose="020B0604020202020204" pitchFamily="34" charset="0"/>
              <a:buChar char="•"/>
            </a:pPr>
            <a:r>
              <a:rPr lang="en-US" sz="1400" dirty="0"/>
              <a:t>By analyzing transaction data, it provides a data-driven blueprint for:</a:t>
            </a:r>
          </a:p>
          <a:p>
            <a:pPr marL="1200150" lvl="2" indent="-285750">
              <a:buFont typeface="Arial" panose="020B0604020202020204" pitchFamily="34" charset="0"/>
              <a:buChar char="•"/>
            </a:pPr>
            <a:r>
              <a:rPr lang="en-US" sz="1400" dirty="0"/>
              <a:t>Developing effective cross-selling and promotional bundling.</a:t>
            </a:r>
          </a:p>
          <a:p>
            <a:pPr marL="1200150" lvl="2" indent="-285750">
              <a:buFont typeface="Arial" panose="020B0604020202020204" pitchFamily="34" charset="0"/>
              <a:buChar char="•"/>
            </a:pPr>
            <a:r>
              <a:rPr lang="en-US" sz="1400" dirty="0"/>
              <a:t>Optimizing in-store product placement and store layout.</a:t>
            </a:r>
          </a:p>
          <a:p>
            <a:pPr marL="1200150" lvl="2" indent="-285750">
              <a:buFont typeface="Arial" panose="020B0604020202020204" pitchFamily="34" charset="0"/>
              <a:buChar char="•"/>
            </a:pPr>
            <a:r>
              <a:rPr lang="en-US" sz="1400" dirty="0"/>
              <a:t>Improving inventory management and demand forecasting.</a:t>
            </a:r>
          </a:p>
          <a:p>
            <a:pPr lvl="2"/>
            <a:endParaRPr lang="en-US" sz="1400" dirty="0"/>
          </a:p>
          <a:p>
            <a:r>
              <a:rPr lang="en-US" sz="1400" b="1" dirty="0"/>
              <a:t>Algorithm Utilized: </a:t>
            </a:r>
            <a:r>
              <a:rPr lang="en-US" sz="1400" b="1" dirty="0" err="1"/>
              <a:t>Apriori</a:t>
            </a:r>
            <a:endParaRPr lang="en-US" sz="1400" dirty="0"/>
          </a:p>
          <a:p>
            <a:pPr marL="742950" lvl="1" indent="-285750">
              <a:buFont typeface="Arial" panose="020B0604020202020204" pitchFamily="34" charset="0"/>
              <a:buChar char="•"/>
            </a:pPr>
            <a:r>
              <a:rPr lang="en-US" sz="1400" dirty="0"/>
              <a:t>We implemented the </a:t>
            </a:r>
            <a:r>
              <a:rPr lang="en-US" sz="1400" dirty="0" err="1"/>
              <a:t>Apriori</a:t>
            </a:r>
            <a:r>
              <a:rPr lang="en-US" sz="1400" dirty="0"/>
              <a:t> algorithm, a proven and widely adopted industry standard for association rule mining.</a:t>
            </a:r>
          </a:p>
          <a:p>
            <a:pPr marL="742950" lvl="1" indent="-285750">
              <a:buFont typeface="Arial" panose="020B0604020202020204" pitchFamily="34" charset="0"/>
              <a:buChar char="•"/>
            </a:pPr>
            <a:r>
              <a:rPr lang="en-US" sz="1400" dirty="0"/>
              <a:t>Its effectiveness in processing large transactional datasets makes it the ideal choice for this analysis.</a:t>
            </a:r>
          </a:p>
        </p:txBody>
      </p:sp>
      <p:sp>
        <p:nvSpPr>
          <p:cNvPr id="11" name="TextBox 10">
            <a:extLst>
              <a:ext uri="{FF2B5EF4-FFF2-40B4-BE49-F238E27FC236}">
                <a16:creationId xmlns:a16="http://schemas.microsoft.com/office/drawing/2014/main" id="{67678355-DED5-B2CF-EBCC-C38E0111E64E}"/>
              </a:ext>
            </a:extLst>
          </p:cNvPr>
          <p:cNvSpPr txBox="1"/>
          <p:nvPr/>
        </p:nvSpPr>
        <p:spPr>
          <a:xfrm>
            <a:off x="7698658" y="1297571"/>
            <a:ext cx="3693242" cy="2246769"/>
          </a:xfrm>
          <a:prstGeom prst="rect">
            <a:avLst/>
          </a:prstGeom>
          <a:noFill/>
        </p:spPr>
        <p:txBody>
          <a:bodyPr wrap="square">
            <a:spAutoFit/>
          </a:bodyPr>
          <a:lstStyle/>
          <a:p>
            <a:r>
              <a:rPr lang="en-US" sz="1400" b="1" dirty="0"/>
              <a:t>Analytical Objective:</a:t>
            </a:r>
            <a:r>
              <a:rPr lang="en-US" sz="1400" dirty="0"/>
              <a:t> To identify significant purchasing patterns and product associations by analyzing transaction data at the department level within each store.</a:t>
            </a:r>
          </a:p>
          <a:p>
            <a:r>
              <a:rPr lang="en-US" sz="1400" b="1" dirty="0"/>
              <a:t>Strategic Objective:</a:t>
            </a:r>
            <a:r>
              <a:rPr lang="en-US" sz="1400" dirty="0"/>
              <a:t> To leverage these identified associations to develop and implement effective, data-driven cross-selling strategies, thereby increasing average transaction value.</a:t>
            </a:r>
          </a:p>
        </p:txBody>
      </p:sp>
      <p:sp>
        <p:nvSpPr>
          <p:cNvPr id="13" name="TextBox 12">
            <a:extLst>
              <a:ext uri="{FF2B5EF4-FFF2-40B4-BE49-F238E27FC236}">
                <a16:creationId xmlns:a16="http://schemas.microsoft.com/office/drawing/2014/main" id="{68960ED3-B9CA-305C-4545-67880F878E85}"/>
              </a:ext>
            </a:extLst>
          </p:cNvPr>
          <p:cNvSpPr txBox="1"/>
          <p:nvPr/>
        </p:nvSpPr>
        <p:spPr>
          <a:xfrm>
            <a:off x="8008964" y="3993864"/>
            <a:ext cx="3119284" cy="2246769"/>
          </a:xfrm>
          <a:prstGeom prst="rect">
            <a:avLst/>
          </a:prstGeom>
          <a:noFill/>
          <a:ln>
            <a:solidFill>
              <a:schemeClr val="tx1"/>
            </a:solidFill>
          </a:ln>
        </p:spPr>
        <p:txBody>
          <a:bodyPr wrap="square">
            <a:spAutoFit/>
          </a:bodyPr>
          <a:lstStyle/>
          <a:p>
            <a:pPr algn="just"/>
            <a:r>
              <a:rPr lang="en-US" sz="1400" dirty="0">
                <a:latin typeface="Arial" panose="020B0604020202020204" pitchFamily="34" charset="0"/>
                <a:cs typeface="Arial" panose="020B0604020202020204" pitchFamily="34" charset="0"/>
              </a:rPr>
              <a:t>The output of the analysis consists of association rules that reveal relationships between departments. Each rule specifies a set of items (antecedent) that are associated with another set of items (consequent). For example, a rule might indicate that when department 29 is present, items in stores 1, 2, 3, ..., 45 tend to be purchased together.</a:t>
            </a:r>
          </a:p>
        </p:txBody>
      </p:sp>
      <p:sp>
        <p:nvSpPr>
          <p:cNvPr id="4" name="Title 3">
            <a:extLst>
              <a:ext uri="{FF2B5EF4-FFF2-40B4-BE49-F238E27FC236}">
                <a16:creationId xmlns:a16="http://schemas.microsoft.com/office/drawing/2014/main" id="{7903627C-2D54-5C5F-4BE7-BA08FD143761}"/>
              </a:ext>
            </a:extLst>
          </p:cNvPr>
          <p:cNvSpPr>
            <a:spLocks noGrp="1"/>
          </p:cNvSpPr>
          <p:nvPr>
            <p:ph type="title"/>
          </p:nvPr>
        </p:nvSpPr>
        <p:spPr>
          <a:xfrm>
            <a:off x="612058" y="484632"/>
            <a:ext cx="10516190" cy="740999"/>
          </a:xfrm>
        </p:spPr>
        <p:txBody>
          <a:bodyPr>
            <a:normAutofit fontScale="90000"/>
          </a:bodyPr>
          <a:lstStyle/>
          <a:p>
            <a:pPr algn="ctr"/>
            <a:r>
              <a:rPr lang="en-IN" dirty="0"/>
              <a:t>Market Basket Analysis - </a:t>
            </a:r>
            <a:r>
              <a:rPr lang="en-IN" sz="2700" b="1" dirty="0"/>
              <a:t>Rationale &amp; Methodology</a:t>
            </a:r>
            <a:endParaRPr lang="en-IN" dirty="0"/>
          </a:p>
        </p:txBody>
      </p:sp>
    </p:spTree>
    <p:extLst>
      <p:ext uri="{BB962C8B-B14F-4D97-AF65-F5344CB8AC3E}">
        <p14:creationId xmlns:p14="http://schemas.microsoft.com/office/powerpoint/2010/main" val="2233943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08FC6-5A07-281B-E585-D4268A6BA207}"/>
              </a:ext>
            </a:extLst>
          </p:cNvPr>
          <p:cNvSpPr>
            <a:spLocks noGrp="1"/>
          </p:cNvSpPr>
          <p:nvPr>
            <p:ph type="title"/>
          </p:nvPr>
        </p:nvSpPr>
        <p:spPr>
          <a:xfrm>
            <a:off x="565355" y="336909"/>
            <a:ext cx="11233355" cy="823298"/>
          </a:xfrm>
        </p:spPr>
        <p:txBody>
          <a:bodyPr>
            <a:normAutofit/>
          </a:bodyPr>
          <a:lstStyle/>
          <a:p>
            <a:pPr algn="ctr"/>
            <a:r>
              <a:rPr lang="en-IN" sz="4400" dirty="0"/>
              <a:t>Market Basket Analysis -</a:t>
            </a:r>
            <a:r>
              <a:rPr lang="en-IN" sz="3100" b="1" dirty="0"/>
              <a:t>From Insights to Action</a:t>
            </a:r>
            <a:endParaRPr lang="en-IN" sz="4400" dirty="0"/>
          </a:p>
        </p:txBody>
      </p:sp>
      <p:sp>
        <p:nvSpPr>
          <p:cNvPr id="5" name="TextBox 4">
            <a:extLst>
              <a:ext uri="{FF2B5EF4-FFF2-40B4-BE49-F238E27FC236}">
                <a16:creationId xmlns:a16="http://schemas.microsoft.com/office/drawing/2014/main" id="{597FADB7-91ED-400D-BCB3-65E62D5EB36A}"/>
              </a:ext>
            </a:extLst>
          </p:cNvPr>
          <p:cNvSpPr txBox="1"/>
          <p:nvPr/>
        </p:nvSpPr>
        <p:spPr>
          <a:xfrm>
            <a:off x="565355" y="1310665"/>
            <a:ext cx="11061289" cy="5078313"/>
          </a:xfrm>
          <a:prstGeom prst="rect">
            <a:avLst/>
          </a:prstGeom>
          <a:noFill/>
        </p:spPr>
        <p:txBody>
          <a:bodyPr wrap="square">
            <a:spAutoFit/>
          </a:bodyPr>
          <a:lstStyle/>
          <a:p>
            <a:r>
              <a:rPr lang="en-US" b="1" dirty="0"/>
              <a:t>Methodology &amp; Key Findings:</a:t>
            </a:r>
            <a:endParaRPr lang="en-US" dirty="0"/>
          </a:p>
          <a:p>
            <a:pPr marL="742950" lvl="1" indent="-285750">
              <a:buFont typeface="Arial" panose="020B0604020202020204" pitchFamily="34" charset="0"/>
              <a:buChar char="•"/>
            </a:pPr>
            <a:r>
              <a:rPr lang="en-US" dirty="0"/>
              <a:t>The </a:t>
            </a:r>
            <a:r>
              <a:rPr lang="en-US" dirty="0" err="1"/>
              <a:t>Apriori</a:t>
            </a:r>
            <a:r>
              <a:rPr lang="en-US" dirty="0"/>
              <a:t> algorithm was applied to transactional data to identify high-confidence associations between departments.</a:t>
            </a:r>
          </a:p>
          <a:p>
            <a:pPr marL="742950" lvl="1" indent="-285750">
              <a:buFont typeface="Arial" panose="020B0604020202020204" pitchFamily="34" charset="0"/>
              <a:buChar char="•"/>
            </a:pPr>
            <a:r>
              <a:rPr lang="en-US" dirty="0"/>
              <a:t>The analysis successfully generated actionable rules, such as identifying a high likelihood that customers purchasing from Dept. 29 also purchase from Dept. 30.</a:t>
            </a:r>
          </a:p>
          <a:p>
            <a:pPr lvl="1"/>
            <a:endParaRPr lang="en-US" dirty="0"/>
          </a:p>
          <a:p>
            <a:r>
              <a:rPr lang="en-US" b="1" dirty="0"/>
              <a:t>Data-Driven Strategic Recommendations:</a:t>
            </a:r>
            <a:endParaRPr lang="en-US" dirty="0"/>
          </a:p>
          <a:p>
            <a:pPr marL="742950" lvl="1" indent="-285750">
              <a:buFont typeface="Arial" panose="020B0604020202020204" pitchFamily="34" charset="0"/>
              <a:buChar char="•"/>
            </a:pPr>
            <a:r>
              <a:rPr lang="en-US" b="1" dirty="0"/>
              <a:t>Optimize Store Layout:</a:t>
            </a:r>
            <a:r>
              <a:rPr lang="en-US" dirty="0"/>
              <a:t> Place highly associated departments (e.g., Dept. 29 and 30) in close physical proximity to encourage natural cross-purchasing and increase basket size.</a:t>
            </a:r>
          </a:p>
          <a:p>
            <a:pPr marL="742950" lvl="1" indent="-285750">
              <a:buFont typeface="Arial" panose="020B0604020202020204" pitchFamily="34" charset="0"/>
              <a:buChar char="•"/>
            </a:pPr>
            <a:r>
              <a:rPr lang="en-US" b="1" dirty="0"/>
              <a:t>Create Bundled Offers:</a:t>
            </a:r>
            <a:r>
              <a:rPr lang="en-US" dirty="0"/>
              <a:t> For departments with strong co-purchase patterns (e.g., Dept. 35 and 36), develop compelling package deals and bundled promotions to incentivize a larger purchase.</a:t>
            </a:r>
          </a:p>
          <a:p>
            <a:pPr marL="742950" lvl="1" indent="-285750">
              <a:buFont typeface="Arial" panose="020B0604020202020204" pitchFamily="34" charset="0"/>
              <a:buChar char="•"/>
            </a:pPr>
            <a:r>
              <a:rPr lang="en-US" b="1" dirty="0"/>
              <a:t>Develop Targeted Promotions:</a:t>
            </a:r>
            <a:r>
              <a:rPr lang="en-US" dirty="0"/>
              <a:t> Launch marketing campaigns that span multiple departments based on identified purchase patterns. For example, a promotion could link Dept. 37 with Depts. 1, 2, and 4.</a:t>
            </a:r>
          </a:p>
          <a:p>
            <a:pPr marL="742950" lvl="1" indent="-285750">
              <a:buFont typeface="Arial" panose="020B0604020202020204" pitchFamily="34" charset="0"/>
              <a:buChar char="•"/>
            </a:pPr>
            <a:r>
              <a:rPr lang="en-US" b="1" dirty="0"/>
              <a:t>Implement Dynamic Pricing:</a:t>
            </a:r>
            <a:r>
              <a:rPr lang="en-US" dirty="0"/>
              <a:t> Utilize insights to inform pricing strategies, such as offering a strategic discount on a secondary product when a frequently associated primary product is purchased.</a:t>
            </a:r>
          </a:p>
        </p:txBody>
      </p:sp>
    </p:spTree>
    <p:extLst>
      <p:ext uri="{BB962C8B-B14F-4D97-AF65-F5344CB8AC3E}">
        <p14:creationId xmlns:p14="http://schemas.microsoft.com/office/powerpoint/2010/main" val="2143303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6D90-4511-ED04-EF13-C6F654180FA4}"/>
              </a:ext>
            </a:extLst>
          </p:cNvPr>
          <p:cNvSpPr>
            <a:spLocks noGrp="1"/>
          </p:cNvSpPr>
          <p:nvPr>
            <p:ph type="title"/>
          </p:nvPr>
        </p:nvSpPr>
        <p:spPr>
          <a:xfrm>
            <a:off x="838200" y="293389"/>
            <a:ext cx="10515600" cy="774137"/>
          </a:xfrm>
        </p:spPr>
        <p:txBody>
          <a:bodyPr>
            <a:normAutofit/>
          </a:bodyPr>
          <a:lstStyle/>
          <a:p>
            <a:pPr algn="ctr"/>
            <a:r>
              <a:rPr lang="en-IN" sz="4400" dirty="0"/>
              <a:t>Forecasting demand</a:t>
            </a:r>
          </a:p>
        </p:txBody>
      </p:sp>
      <p:grpSp>
        <p:nvGrpSpPr>
          <p:cNvPr id="15" name="Group 14">
            <a:extLst>
              <a:ext uri="{FF2B5EF4-FFF2-40B4-BE49-F238E27FC236}">
                <a16:creationId xmlns:a16="http://schemas.microsoft.com/office/drawing/2014/main" id="{352D5747-3BAE-8117-249B-9AEB86E9532C}"/>
              </a:ext>
            </a:extLst>
          </p:cNvPr>
          <p:cNvGrpSpPr/>
          <p:nvPr/>
        </p:nvGrpSpPr>
        <p:grpSpPr>
          <a:xfrm>
            <a:off x="7272016" y="3817796"/>
            <a:ext cx="4564897" cy="2440859"/>
            <a:chOff x="626000" y="3854091"/>
            <a:chExt cx="4564897" cy="2440859"/>
          </a:xfrm>
        </p:grpSpPr>
        <p:pic>
          <p:nvPicPr>
            <p:cNvPr id="9" name="Picture 8" descr="A graph of a graph with blue lines and orange lines&#10;&#10;Description automatically generated">
              <a:extLst>
                <a:ext uri="{FF2B5EF4-FFF2-40B4-BE49-F238E27FC236}">
                  <a16:creationId xmlns:a16="http://schemas.microsoft.com/office/drawing/2014/main" id="{6175B741-164D-7139-6E38-2BB15CEAB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00" y="3854091"/>
              <a:ext cx="4564897" cy="2440859"/>
            </a:xfrm>
            <a:prstGeom prst="rect">
              <a:avLst/>
            </a:prstGeom>
            <a:ln>
              <a:solidFill>
                <a:schemeClr val="tx1"/>
              </a:solidFill>
            </a:ln>
          </p:spPr>
        </p:pic>
        <p:pic>
          <p:nvPicPr>
            <p:cNvPr id="11" name="Picture 10">
              <a:extLst>
                <a:ext uri="{FF2B5EF4-FFF2-40B4-BE49-F238E27FC236}">
                  <a16:creationId xmlns:a16="http://schemas.microsoft.com/office/drawing/2014/main" id="{9821E804-CD82-61E3-0970-D275EF299069}"/>
                </a:ext>
              </a:extLst>
            </p:cNvPr>
            <p:cNvPicPr>
              <a:picLocks noChangeAspect="1"/>
            </p:cNvPicPr>
            <p:nvPr/>
          </p:nvPicPr>
          <p:blipFill>
            <a:blip r:embed="rId3"/>
            <a:stretch>
              <a:fillRect/>
            </a:stretch>
          </p:blipFill>
          <p:spPr>
            <a:xfrm>
              <a:off x="2182202" y="4137036"/>
              <a:ext cx="2016173" cy="321954"/>
            </a:xfrm>
            <a:prstGeom prst="rect">
              <a:avLst/>
            </a:prstGeom>
            <a:ln>
              <a:solidFill>
                <a:schemeClr val="tx1"/>
              </a:solidFill>
            </a:ln>
          </p:spPr>
        </p:pic>
      </p:grpSp>
      <p:grpSp>
        <p:nvGrpSpPr>
          <p:cNvPr id="14" name="Group 13">
            <a:extLst>
              <a:ext uri="{FF2B5EF4-FFF2-40B4-BE49-F238E27FC236}">
                <a16:creationId xmlns:a16="http://schemas.microsoft.com/office/drawing/2014/main" id="{60C7D44D-F4F0-B144-E290-1343A9C1774D}"/>
              </a:ext>
            </a:extLst>
          </p:cNvPr>
          <p:cNvGrpSpPr/>
          <p:nvPr/>
        </p:nvGrpSpPr>
        <p:grpSpPr>
          <a:xfrm>
            <a:off x="7272016" y="1001641"/>
            <a:ext cx="4564897" cy="2440858"/>
            <a:chOff x="752756" y="1129614"/>
            <a:chExt cx="4564897" cy="2440858"/>
          </a:xfrm>
        </p:grpSpPr>
        <p:pic>
          <p:nvPicPr>
            <p:cNvPr id="7" name="Picture 6" descr="A graph with blue and orange lines&#10;&#10;Description automatically generated">
              <a:extLst>
                <a:ext uri="{FF2B5EF4-FFF2-40B4-BE49-F238E27FC236}">
                  <a16:creationId xmlns:a16="http://schemas.microsoft.com/office/drawing/2014/main" id="{F6238386-B1E9-C864-D61E-364CAE1C9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56" y="1129614"/>
              <a:ext cx="4564897" cy="2440858"/>
            </a:xfrm>
            <a:prstGeom prst="rect">
              <a:avLst/>
            </a:prstGeom>
            <a:ln>
              <a:solidFill>
                <a:schemeClr val="tx1"/>
              </a:solidFill>
            </a:ln>
          </p:spPr>
        </p:pic>
        <p:pic>
          <p:nvPicPr>
            <p:cNvPr id="13" name="Picture 12">
              <a:extLst>
                <a:ext uri="{FF2B5EF4-FFF2-40B4-BE49-F238E27FC236}">
                  <a16:creationId xmlns:a16="http://schemas.microsoft.com/office/drawing/2014/main" id="{35438F54-FF81-2D49-26EC-B33D4E66E2AE}"/>
                </a:ext>
              </a:extLst>
            </p:cNvPr>
            <p:cNvPicPr>
              <a:picLocks noChangeAspect="1"/>
            </p:cNvPicPr>
            <p:nvPr/>
          </p:nvPicPr>
          <p:blipFill>
            <a:blip r:embed="rId5"/>
            <a:stretch>
              <a:fillRect/>
            </a:stretch>
          </p:blipFill>
          <p:spPr>
            <a:xfrm>
              <a:off x="2313428" y="1611662"/>
              <a:ext cx="2081591" cy="361217"/>
            </a:xfrm>
            <a:prstGeom prst="rect">
              <a:avLst/>
            </a:prstGeom>
            <a:ln>
              <a:solidFill>
                <a:schemeClr val="tx1"/>
              </a:solidFill>
            </a:ln>
          </p:spPr>
        </p:pic>
      </p:grpSp>
      <p:sp>
        <p:nvSpPr>
          <p:cNvPr id="17" name="TextBox 16">
            <a:extLst>
              <a:ext uri="{FF2B5EF4-FFF2-40B4-BE49-F238E27FC236}">
                <a16:creationId xmlns:a16="http://schemas.microsoft.com/office/drawing/2014/main" id="{046CF626-6C09-55EE-50A3-55CF10C84739}"/>
              </a:ext>
            </a:extLst>
          </p:cNvPr>
          <p:cNvSpPr txBox="1"/>
          <p:nvPr/>
        </p:nvSpPr>
        <p:spPr>
          <a:xfrm>
            <a:off x="838200" y="932300"/>
            <a:ext cx="6096000" cy="5632311"/>
          </a:xfrm>
          <a:prstGeom prst="rect">
            <a:avLst/>
          </a:prstGeom>
          <a:noFill/>
        </p:spPr>
        <p:txBody>
          <a:bodyPr wrap="square">
            <a:spAutoFit/>
          </a:bodyPr>
          <a:lstStyle/>
          <a:p>
            <a:r>
              <a:rPr lang="en-US" b="1" dirty="0"/>
              <a:t>Primary Objective:</a:t>
            </a:r>
            <a:r>
              <a:rPr lang="en-US" dirty="0"/>
              <a:t> To develop robust models that accurately forecast weekly sales at the store and department level. These models will incorporate both internal attributes and key external factors (CPI, unemployment, fuel prices).</a:t>
            </a:r>
          </a:p>
          <a:p>
            <a:r>
              <a:rPr lang="en-US" b="1" dirty="0"/>
              <a:t>Strategic Importance:</a:t>
            </a:r>
            <a:r>
              <a:rPr lang="en-US" dirty="0"/>
              <a:t> Accurate demand forecasting is critical for optimizing operations. It informs inventory management, staffing levels, and financial planning, directly impacting profitability and customer satisfaction.</a:t>
            </a:r>
          </a:p>
          <a:p>
            <a:endParaRPr lang="en-US" dirty="0"/>
          </a:p>
          <a:p>
            <a:r>
              <a:rPr lang="en-US" b="1" dirty="0"/>
              <a:t>Dual-Model Forecasting Strategy:</a:t>
            </a:r>
            <a:endParaRPr lang="en-US" dirty="0"/>
          </a:p>
          <a:p>
            <a:pPr lvl="1"/>
            <a:r>
              <a:rPr lang="en-US" b="1" dirty="0"/>
              <a:t>Short-Term Model (SARIMA):</a:t>
            </a:r>
            <a:r>
              <a:rPr lang="en-US" dirty="0"/>
              <a:t> Utilized for immediate operational decisions (weeks/months). This time-series model excels at capturing seasonality and recent trends.</a:t>
            </a:r>
          </a:p>
          <a:p>
            <a:pPr lvl="1"/>
            <a:r>
              <a:rPr lang="en-US" b="1" dirty="0"/>
              <a:t>Long-Term Model (Random Forest):</a:t>
            </a:r>
            <a:r>
              <a:rPr lang="en-US" dirty="0"/>
              <a:t> Employed for strategic planning (months/years). This machine learning model effectively incorporates multiple external variables to inform long-range goals.</a:t>
            </a:r>
          </a:p>
        </p:txBody>
      </p:sp>
    </p:spTree>
    <p:extLst>
      <p:ext uri="{BB962C8B-B14F-4D97-AF65-F5344CB8AC3E}">
        <p14:creationId xmlns:p14="http://schemas.microsoft.com/office/powerpoint/2010/main" val="1366821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130955-AEAA-DCB2-0FF8-38324AED85A7}"/>
              </a:ext>
            </a:extLst>
          </p:cNvPr>
          <p:cNvSpPr txBox="1"/>
          <p:nvPr/>
        </p:nvSpPr>
        <p:spPr>
          <a:xfrm>
            <a:off x="376142" y="516062"/>
            <a:ext cx="5719857" cy="5909310"/>
          </a:xfrm>
          <a:prstGeom prst="rect">
            <a:avLst/>
          </a:prstGeom>
          <a:noFill/>
        </p:spPr>
        <p:txBody>
          <a:bodyPr wrap="square">
            <a:spAutoFit/>
          </a:bodyPr>
          <a:lstStyle/>
          <a:p>
            <a:r>
              <a:rPr lang="en-US" b="1" dirty="0"/>
              <a:t>Forecasting 2013 Sales: The Holt-Winters Model</a:t>
            </a:r>
            <a:endParaRPr lang="en-US" dirty="0"/>
          </a:p>
          <a:p>
            <a:r>
              <a:rPr lang="en-US" b="1" dirty="0"/>
              <a:t>Objective:</a:t>
            </a:r>
            <a:r>
              <a:rPr lang="en-US" dirty="0"/>
              <a:t> </a:t>
            </a:r>
          </a:p>
          <a:p>
            <a:r>
              <a:rPr lang="en-US" dirty="0"/>
              <a:t>To generate a reliable forecast of weekly sales for each store and department for the year 2013.</a:t>
            </a:r>
          </a:p>
          <a:p>
            <a:endParaRPr lang="en-US" dirty="0"/>
          </a:p>
          <a:p>
            <a:r>
              <a:rPr lang="en-US" b="1" dirty="0"/>
              <a:t>Methodology:</a:t>
            </a:r>
            <a:r>
              <a:rPr lang="en-US" dirty="0"/>
              <a:t> </a:t>
            </a:r>
          </a:p>
          <a:p>
            <a:r>
              <a:rPr lang="en-US" dirty="0"/>
              <a:t>We employed the Holt-Winters model, also known as Triple Exponential Smoothing, for this time-series forecasting task.</a:t>
            </a:r>
          </a:p>
          <a:p>
            <a:endParaRPr lang="en-US" dirty="0"/>
          </a:p>
          <a:p>
            <a:r>
              <a:rPr lang="en-US" b="1" dirty="0"/>
              <a:t>Why This Model?</a:t>
            </a:r>
            <a:r>
              <a:rPr lang="en-US" dirty="0"/>
              <a:t> </a:t>
            </a:r>
          </a:p>
          <a:p>
            <a:r>
              <a:rPr lang="en-US" dirty="0"/>
              <a:t>This model was specifically chosen for its ability to effectively capture and project the three core components of our retail sales data:</a:t>
            </a:r>
          </a:p>
          <a:p>
            <a:pPr lvl="1"/>
            <a:r>
              <a:rPr lang="en-US" b="1" dirty="0"/>
              <a:t>Level:</a:t>
            </a:r>
            <a:r>
              <a:rPr lang="en-US" dirty="0"/>
              <a:t> The baseline average sales value.</a:t>
            </a:r>
          </a:p>
          <a:p>
            <a:pPr lvl="1"/>
            <a:endParaRPr lang="en-US" b="1" dirty="0"/>
          </a:p>
          <a:p>
            <a:pPr lvl="1"/>
            <a:r>
              <a:rPr lang="en-US" b="1" dirty="0"/>
              <a:t>Trend:</a:t>
            </a:r>
            <a:r>
              <a:rPr lang="en-US" dirty="0"/>
              <a:t> The underlying rate of sales growth or decline over time.</a:t>
            </a:r>
          </a:p>
          <a:p>
            <a:pPr lvl="1"/>
            <a:endParaRPr lang="en-US" b="1" dirty="0"/>
          </a:p>
          <a:p>
            <a:pPr lvl="1"/>
            <a:r>
              <a:rPr lang="en-US" b="1" dirty="0"/>
              <a:t>Seasonality:</a:t>
            </a:r>
            <a:r>
              <a:rPr lang="en-US" dirty="0"/>
              <a:t> The recurring weekly and holiday-driven patterns.</a:t>
            </a:r>
          </a:p>
        </p:txBody>
      </p:sp>
      <p:pic>
        <p:nvPicPr>
          <p:cNvPr id="7" name="Picture 6" descr="A graph of a graph&#10;&#10;Description automatically generated with medium confidence">
            <a:extLst>
              <a:ext uri="{FF2B5EF4-FFF2-40B4-BE49-F238E27FC236}">
                <a16:creationId xmlns:a16="http://schemas.microsoft.com/office/drawing/2014/main" id="{F90ACA93-5AC5-5B47-2DA2-57092D84A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3333135"/>
            <a:ext cx="5719859" cy="2982395"/>
          </a:xfrm>
          <a:prstGeom prst="rect">
            <a:avLst/>
          </a:prstGeom>
          <a:ln>
            <a:solidFill>
              <a:schemeClr val="tx1"/>
            </a:solidFill>
          </a:ln>
        </p:spPr>
      </p:pic>
      <p:pic>
        <p:nvPicPr>
          <p:cNvPr id="9" name="Picture 8" descr="A graph of a line&#10;&#10;Description automatically generated with medium confidence">
            <a:extLst>
              <a:ext uri="{FF2B5EF4-FFF2-40B4-BE49-F238E27FC236}">
                <a16:creationId xmlns:a16="http://schemas.microsoft.com/office/drawing/2014/main" id="{45327ED4-63E1-E1CC-14B0-40907F40E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127" y="309476"/>
            <a:ext cx="5375730" cy="2780202"/>
          </a:xfrm>
          <a:prstGeom prst="rect">
            <a:avLst/>
          </a:prstGeom>
          <a:ln>
            <a:solidFill>
              <a:schemeClr val="tx1"/>
            </a:solidFill>
          </a:ln>
        </p:spPr>
      </p:pic>
    </p:spTree>
    <p:extLst>
      <p:ext uri="{BB962C8B-B14F-4D97-AF65-F5344CB8AC3E}">
        <p14:creationId xmlns:p14="http://schemas.microsoft.com/office/powerpoint/2010/main" val="2497214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4DAB-E623-53C7-FC6D-A0784EB56DCF}"/>
              </a:ext>
            </a:extLst>
          </p:cNvPr>
          <p:cNvSpPr>
            <a:spLocks noGrp="1"/>
          </p:cNvSpPr>
          <p:nvPr>
            <p:ph type="title"/>
          </p:nvPr>
        </p:nvSpPr>
        <p:spPr>
          <a:xfrm>
            <a:off x="652567" y="225019"/>
            <a:ext cx="11280754" cy="783969"/>
          </a:xfrm>
        </p:spPr>
        <p:txBody>
          <a:bodyPr>
            <a:normAutofit/>
          </a:bodyPr>
          <a:lstStyle/>
          <a:p>
            <a:pPr algn="ctr"/>
            <a:r>
              <a:rPr lang="en-IN" sz="4400" dirty="0"/>
              <a:t>Impact of External Factors </a:t>
            </a:r>
            <a:r>
              <a:rPr lang="en-IN" sz="2000" dirty="0"/>
              <a:t>- </a:t>
            </a:r>
            <a:r>
              <a:rPr lang="en-IN" sz="2700" b="1" dirty="0"/>
              <a:t>Their Impact on Forecasting</a:t>
            </a:r>
            <a:endParaRPr lang="en-IN" sz="4400" dirty="0"/>
          </a:p>
        </p:txBody>
      </p:sp>
      <p:pic>
        <p:nvPicPr>
          <p:cNvPr id="5" name="Picture 4" descr="A graph showing the impact of external factors on demand&#10;&#10;Description automatically generated">
            <a:extLst>
              <a:ext uri="{FF2B5EF4-FFF2-40B4-BE49-F238E27FC236}">
                <a16:creationId xmlns:a16="http://schemas.microsoft.com/office/drawing/2014/main" id="{A30BE7EE-2493-05DA-B235-94392C7F090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17625" y="1910696"/>
            <a:ext cx="5715696" cy="3361813"/>
          </a:xfrm>
          <a:prstGeom prst="rect">
            <a:avLst/>
          </a:prstGeom>
          <a:ln>
            <a:solidFill>
              <a:schemeClr val="tx1"/>
            </a:solidFill>
          </a:ln>
        </p:spPr>
      </p:pic>
      <p:sp>
        <p:nvSpPr>
          <p:cNvPr id="7" name="TextBox 6">
            <a:extLst>
              <a:ext uri="{FF2B5EF4-FFF2-40B4-BE49-F238E27FC236}">
                <a16:creationId xmlns:a16="http://schemas.microsoft.com/office/drawing/2014/main" id="{24DE6D7D-245E-57CF-9F4C-A131C7518B3C}"/>
              </a:ext>
            </a:extLst>
          </p:cNvPr>
          <p:cNvSpPr txBox="1"/>
          <p:nvPr/>
        </p:nvSpPr>
        <p:spPr>
          <a:xfrm>
            <a:off x="652567" y="1121696"/>
            <a:ext cx="5565058" cy="5401479"/>
          </a:xfrm>
          <a:prstGeom prst="rect">
            <a:avLst/>
          </a:prstGeom>
          <a:noFill/>
        </p:spPr>
        <p:txBody>
          <a:bodyPr wrap="square">
            <a:spAutoFit/>
          </a:bodyPr>
          <a:lstStyle/>
          <a:p>
            <a:r>
              <a:rPr lang="en-US" sz="1500" b="1" dirty="0"/>
              <a:t>Objective:</a:t>
            </a:r>
            <a:endParaRPr lang="en-US" sz="1500" dirty="0"/>
          </a:p>
          <a:p>
            <a:pPr marL="742950" lvl="1" indent="-285750">
              <a:buFont typeface="Arial" panose="020B0604020202020204" pitchFamily="34" charset="0"/>
              <a:buChar char="•"/>
            </a:pPr>
            <a:r>
              <a:rPr lang="en-US" sz="1500" dirty="0"/>
              <a:t>To quantify the impact of key external variables (climate, economic indicators) on sales performance.</a:t>
            </a:r>
          </a:p>
          <a:p>
            <a:pPr marL="742950" lvl="1" indent="-285750">
              <a:buFont typeface="Arial" panose="020B0604020202020204" pitchFamily="34" charset="0"/>
              <a:buChar char="•"/>
            </a:pPr>
            <a:r>
              <a:rPr lang="en-US" sz="1500" dirty="0"/>
              <a:t>To enhance the accuracy of our demand forecasting models by incorporating these influential factors.</a:t>
            </a:r>
          </a:p>
          <a:p>
            <a:r>
              <a:rPr lang="en-US" sz="1500" b="1" dirty="0"/>
              <a:t>Key External Factors Analyzed:</a:t>
            </a:r>
            <a:endParaRPr lang="en-US" sz="1500" dirty="0"/>
          </a:p>
          <a:p>
            <a:pPr lvl="1"/>
            <a:r>
              <a:rPr lang="en-US" sz="1500" b="1" dirty="0"/>
              <a:t>Temperature:</a:t>
            </a:r>
            <a:endParaRPr lang="en-US" sz="1500" dirty="0"/>
          </a:p>
          <a:p>
            <a:pPr marL="1200150" lvl="2" indent="-285750">
              <a:buFont typeface="Arial" panose="020B0604020202020204" pitchFamily="34" charset="0"/>
              <a:buChar char="•"/>
            </a:pPr>
            <a:r>
              <a:rPr lang="en-US" sz="1500" dirty="0"/>
              <a:t>A direct driver of seasonal purchasing behavior. Analysis shows a clear correlation between temperature shifts and demand for climate-sensitive product categories (e.g., winter apparel vs. summer recreational items).</a:t>
            </a:r>
          </a:p>
          <a:p>
            <a:pPr lvl="1"/>
            <a:r>
              <a:rPr lang="en-US" sz="1500" b="1" dirty="0"/>
              <a:t>Consumer Price Index (CPI):</a:t>
            </a:r>
            <a:endParaRPr lang="en-US" sz="1500" dirty="0"/>
          </a:p>
          <a:p>
            <a:pPr marL="1200150" lvl="2" indent="-285750">
              <a:buFont typeface="Arial" panose="020B0604020202020204" pitchFamily="34" charset="0"/>
              <a:buChar char="•"/>
            </a:pPr>
            <a:r>
              <a:rPr lang="en-US" sz="1500" dirty="0"/>
              <a:t>Acts as a measure of inflation and directly impacts consumer purchasing power and price sensitivity. This variable helps model shifts in overall consumer spending.</a:t>
            </a:r>
          </a:p>
          <a:p>
            <a:pPr lvl="1"/>
            <a:r>
              <a:rPr lang="en-US" sz="1500" b="1" dirty="0"/>
              <a:t>Fuel Prices:</a:t>
            </a:r>
            <a:endParaRPr lang="en-US" sz="1500" dirty="0"/>
          </a:p>
          <a:p>
            <a:pPr marL="1200150" lvl="2" indent="-285750">
              <a:buFont typeface="Arial" panose="020B0604020202020204" pitchFamily="34" charset="0"/>
              <a:buChar char="•"/>
            </a:pPr>
            <a:r>
              <a:rPr lang="en-US" sz="1500" dirty="0"/>
              <a:t>A dual-impact variable affecting both business operational costs (logistics, supply chain) and the discretionary income available to consumers.</a:t>
            </a:r>
          </a:p>
        </p:txBody>
      </p:sp>
    </p:spTree>
    <p:extLst>
      <p:ext uri="{BB962C8B-B14F-4D97-AF65-F5344CB8AC3E}">
        <p14:creationId xmlns:p14="http://schemas.microsoft.com/office/powerpoint/2010/main" val="3568498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F23E7-685C-5894-346B-C74BBD6D6F72}"/>
              </a:ext>
            </a:extLst>
          </p:cNvPr>
          <p:cNvSpPr>
            <a:spLocks noGrp="1"/>
          </p:cNvSpPr>
          <p:nvPr>
            <p:ph type="title"/>
          </p:nvPr>
        </p:nvSpPr>
        <p:spPr>
          <a:xfrm>
            <a:off x="2183990" y="563050"/>
            <a:ext cx="7824019" cy="1325563"/>
          </a:xfrm>
        </p:spPr>
        <p:txBody>
          <a:bodyPr>
            <a:normAutofit/>
          </a:bodyPr>
          <a:lstStyle/>
          <a:p>
            <a:pPr algn="ctr"/>
            <a:r>
              <a:rPr lang="en-US" sz="4400" dirty="0"/>
              <a:t>Real-World Application &amp; Strategy Formulation</a:t>
            </a:r>
            <a:endParaRPr lang="en-IN" sz="4400" dirty="0"/>
          </a:p>
        </p:txBody>
      </p:sp>
      <p:sp>
        <p:nvSpPr>
          <p:cNvPr id="5" name="TextBox 4">
            <a:extLst>
              <a:ext uri="{FF2B5EF4-FFF2-40B4-BE49-F238E27FC236}">
                <a16:creationId xmlns:a16="http://schemas.microsoft.com/office/drawing/2014/main" id="{05791DBB-5004-4ED6-81C9-761E2D1687E1}"/>
              </a:ext>
            </a:extLst>
          </p:cNvPr>
          <p:cNvSpPr txBox="1"/>
          <p:nvPr/>
        </p:nvSpPr>
        <p:spPr>
          <a:xfrm>
            <a:off x="648929" y="2101089"/>
            <a:ext cx="5211097" cy="4401205"/>
          </a:xfrm>
          <a:prstGeom prst="rect">
            <a:avLst/>
          </a:prstGeom>
          <a:noFill/>
        </p:spPr>
        <p:txBody>
          <a:bodyPr wrap="square">
            <a:spAutoFit/>
          </a:bodyPr>
          <a:lstStyle/>
          <a:p>
            <a:r>
              <a:rPr lang="en-US" sz="1400" b="1" dirty="0"/>
              <a:t>Strategic Applications: Inventory, Pricing &amp; Supply Chain</a:t>
            </a:r>
            <a:endParaRPr lang="en-US" sz="1400" dirty="0"/>
          </a:p>
          <a:p>
            <a:endParaRPr lang="en-US" sz="1400" b="1" dirty="0"/>
          </a:p>
          <a:p>
            <a:r>
              <a:rPr lang="en-US" sz="1400" b="1" dirty="0"/>
              <a:t>Proactive Seasonal Inventory Management:</a:t>
            </a:r>
            <a:endParaRPr lang="en-US" sz="1400" dirty="0"/>
          </a:p>
          <a:p>
            <a:pPr lvl="1"/>
            <a:r>
              <a:rPr lang="en-US" sz="1400" dirty="0"/>
              <a:t>Leverage temperature forecast data to accurately predict seasonal demand shifts. This enables data-driven decisions on inventory allocation, ensuring optimal stock levels for climate-sensitive products and minimizing markdowns.</a:t>
            </a:r>
          </a:p>
          <a:p>
            <a:r>
              <a:rPr lang="en-US" sz="1400" b="1" dirty="0"/>
              <a:t>Agile Pricing &amp; Promotion Strategy:</a:t>
            </a:r>
            <a:endParaRPr lang="en-US" sz="1400" dirty="0"/>
          </a:p>
          <a:p>
            <a:pPr lvl="1"/>
            <a:r>
              <a:rPr lang="en-US" sz="1400" dirty="0"/>
              <a:t>Integrate CPI data into pricing models to dynamically respond to changes in consumer purchasing power. During periods of low inflation, deploy targeted promotions to stimulate demand and maintain sales velocity.</a:t>
            </a:r>
          </a:p>
          <a:p>
            <a:r>
              <a:rPr lang="en-US" sz="1400" b="1" dirty="0"/>
              <a:t>Cost-Effective Supply Chain Optimization:</a:t>
            </a:r>
            <a:endParaRPr lang="en-US" sz="1400" dirty="0"/>
          </a:p>
          <a:p>
            <a:pPr lvl="1"/>
            <a:r>
              <a:rPr lang="en-US" sz="1400" dirty="0"/>
              <a:t>Actively monitor fuel price trends to proactively manage transportation costs. This data should inform the continuous optimization of logistics routes and distribution networks to mitigate the impact of price volatility on profit margins.</a:t>
            </a:r>
          </a:p>
        </p:txBody>
      </p:sp>
      <p:sp>
        <p:nvSpPr>
          <p:cNvPr id="7" name="TextBox 6">
            <a:extLst>
              <a:ext uri="{FF2B5EF4-FFF2-40B4-BE49-F238E27FC236}">
                <a16:creationId xmlns:a16="http://schemas.microsoft.com/office/drawing/2014/main" id="{FB473614-3B48-6777-F451-30F1ECEBFED2}"/>
              </a:ext>
            </a:extLst>
          </p:cNvPr>
          <p:cNvSpPr txBox="1"/>
          <p:nvPr/>
        </p:nvSpPr>
        <p:spPr>
          <a:xfrm>
            <a:off x="6331976" y="2101089"/>
            <a:ext cx="5506064" cy="4185761"/>
          </a:xfrm>
          <a:prstGeom prst="rect">
            <a:avLst/>
          </a:prstGeom>
          <a:noFill/>
        </p:spPr>
        <p:txBody>
          <a:bodyPr wrap="square">
            <a:spAutoFit/>
          </a:bodyPr>
          <a:lstStyle/>
          <a:p>
            <a:r>
              <a:rPr lang="en-US" sz="1400" b="1" dirty="0"/>
              <a:t>Data-Driven Marketing: From Insights to Campaigns</a:t>
            </a:r>
            <a:endParaRPr lang="en-US" sz="1400" dirty="0"/>
          </a:p>
          <a:p>
            <a:endParaRPr lang="en-US" sz="1400" b="1" dirty="0"/>
          </a:p>
          <a:p>
            <a:r>
              <a:rPr lang="en-US" sz="1400" b="1" dirty="0"/>
              <a:t>Geographically Targeted Campaigns:</a:t>
            </a:r>
            <a:endParaRPr lang="en-US" sz="1400" dirty="0"/>
          </a:p>
          <a:p>
            <a:pPr lvl="1"/>
            <a:r>
              <a:rPr lang="en-US" sz="1400" dirty="0"/>
              <a:t>Utilize regional climate data to tailor marketing campaigns with relevant product promotions. This ensures we are marketing winter apparel in colder regions while promoting summer gear in warmer areas, maximizing ad relevance and ROI.</a:t>
            </a:r>
          </a:p>
          <a:p>
            <a:r>
              <a:rPr lang="en-US" sz="1400" b="1" dirty="0"/>
              <a:t>Dynamic Pricing &amp; Value Communication:</a:t>
            </a:r>
            <a:endParaRPr lang="en-US" sz="1400" dirty="0"/>
          </a:p>
          <a:p>
            <a:pPr lvl="1"/>
            <a:r>
              <a:rPr lang="en-US" sz="1400" dirty="0"/>
              <a:t>Leverage CPI data to model and understand consumer price sensitivity. This allows for strategic price adjustments to maximize revenue while ensuring our value proposition remains competitive and compelling in the market.</a:t>
            </a:r>
          </a:p>
          <a:p>
            <a:r>
              <a:rPr lang="en-US" sz="1400" b="1" dirty="0"/>
              <a:t>Strategic Promotional Timing:</a:t>
            </a:r>
            <a:endParaRPr lang="en-US" sz="1400" dirty="0"/>
          </a:p>
          <a:p>
            <a:pPr lvl="1"/>
            <a:r>
              <a:rPr lang="en-US" sz="1400" dirty="0"/>
              <a:t>Monitor fuel price trends as an indicator of consumer discretionary spending. This enables us to time major promotional events to coincide with periods of higher spending capacity, thereby capturing a larger share of wallet.</a:t>
            </a:r>
          </a:p>
        </p:txBody>
      </p:sp>
    </p:spTree>
    <p:extLst>
      <p:ext uri="{BB962C8B-B14F-4D97-AF65-F5344CB8AC3E}">
        <p14:creationId xmlns:p14="http://schemas.microsoft.com/office/powerpoint/2010/main" val="2027480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F23E7-685C-5894-346B-C74BBD6D6F72}"/>
              </a:ext>
            </a:extLst>
          </p:cNvPr>
          <p:cNvSpPr>
            <a:spLocks noGrp="1"/>
          </p:cNvSpPr>
          <p:nvPr>
            <p:ph type="title"/>
          </p:nvPr>
        </p:nvSpPr>
        <p:spPr>
          <a:xfrm>
            <a:off x="2183990" y="563050"/>
            <a:ext cx="7824019" cy="1325563"/>
          </a:xfrm>
        </p:spPr>
        <p:txBody>
          <a:bodyPr>
            <a:normAutofit/>
          </a:bodyPr>
          <a:lstStyle/>
          <a:p>
            <a:pPr algn="ctr"/>
            <a:r>
              <a:rPr lang="en-US" sz="4400" dirty="0"/>
              <a:t>Real-World Application &amp; Strategy Formulation</a:t>
            </a:r>
            <a:endParaRPr lang="en-IN" sz="4400" dirty="0"/>
          </a:p>
        </p:txBody>
      </p:sp>
      <p:sp>
        <p:nvSpPr>
          <p:cNvPr id="4" name="TextBox 3">
            <a:extLst>
              <a:ext uri="{FF2B5EF4-FFF2-40B4-BE49-F238E27FC236}">
                <a16:creationId xmlns:a16="http://schemas.microsoft.com/office/drawing/2014/main" id="{F5AAE006-0A11-76F7-54DA-5BD7E7395B1A}"/>
              </a:ext>
            </a:extLst>
          </p:cNvPr>
          <p:cNvSpPr txBox="1"/>
          <p:nvPr/>
        </p:nvSpPr>
        <p:spPr>
          <a:xfrm>
            <a:off x="845574" y="1845187"/>
            <a:ext cx="4935793" cy="4770537"/>
          </a:xfrm>
          <a:prstGeom prst="rect">
            <a:avLst/>
          </a:prstGeom>
          <a:noFill/>
        </p:spPr>
        <p:txBody>
          <a:bodyPr wrap="square">
            <a:spAutoFit/>
          </a:bodyPr>
          <a:lstStyle/>
          <a:p>
            <a:r>
              <a:rPr lang="en-US" sz="1600" b="1" dirty="0"/>
              <a:t>Strategic Store Optimization: A Data-Driven Framework</a:t>
            </a:r>
          </a:p>
          <a:p>
            <a:endParaRPr lang="en-US" sz="1600" dirty="0"/>
          </a:p>
          <a:p>
            <a:r>
              <a:rPr lang="en-US" sz="1600" b="1" dirty="0"/>
              <a:t>Data-Driven Product Placement:</a:t>
            </a:r>
            <a:endParaRPr lang="en-US" sz="1600" dirty="0"/>
          </a:p>
          <a:p>
            <a:pPr lvl="1"/>
            <a:r>
              <a:rPr lang="en-US" sz="1600" dirty="0"/>
              <a:t>Utilize temperature forecast data to inform seasonal store layouts and product adjacencies, highlighting relevant items to capture climate-driven demand.</a:t>
            </a:r>
          </a:p>
          <a:p>
            <a:r>
              <a:rPr lang="en-US" sz="1600" b="1" dirty="0"/>
              <a:t>Dynamic Inventory Management:</a:t>
            </a:r>
            <a:endParaRPr lang="en-US" sz="1600" dirty="0"/>
          </a:p>
          <a:p>
            <a:pPr lvl="1"/>
            <a:r>
              <a:rPr lang="en-US" sz="1600" dirty="0"/>
              <a:t>Leverage CPI data to model consumer spending patterns, allowing for the strategic adjustment of inventory levels to optimize turnover rates and minimize carrying costs.</a:t>
            </a:r>
          </a:p>
          <a:p>
            <a:r>
              <a:rPr lang="en-US" sz="1600" b="1" dirty="0"/>
              <a:t>Enhanced Customer Convenience:</a:t>
            </a:r>
            <a:endParaRPr lang="en-US" sz="1600" dirty="0"/>
          </a:p>
          <a:p>
            <a:pPr lvl="1"/>
            <a:r>
              <a:rPr lang="en-US" sz="1600" dirty="0"/>
              <a:t>When rising fuel prices impact consumers, proactively offer and promote convenience-oriented services like online ordering with flexible delivery to maintain customer loyalty and mitigate sales friction.</a:t>
            </a:r>
          </a:p>
        </p:txBody>
      </p:sp>
      <p:sp>
        <p:nvSpPr>
          <p:cNvPr id="8" name="TextBox 7">
            <a:extLst>
              <a:ext uri="{FF2B5EF4-FFF2-40B4-BE49-F238E27FC236}">
                <a16:creationId xmlns:a16="http://schemas.microsoft.com/office/drawing/2014/main" id="{4E58C56B-5115-C9F3-FED0-BDD6D6DF9D19}"/>
              </a:ext>
            </a:extLst>
          </p:cNvPr>
          <p:cNvSpPr txBox="1"/>
          <p:nvPr/>
        </p:nvSpPr>
        <p:spPr>
          <a:xfrm>
            <a:off x="5899354" y="1893745"/>
            <a:ext cx="5722375" cy="4524315"/>
          </a:xfrm>
          <a:prstGeom prst="rect">
            <a:avLst/>
          </a:prstGeom>
          <a:noFill/>
        </p:spPr>
        <p:txBody>
          <a:bodyPr wrap="square">
            <a:spAutoFit/>
          </a:bodyPr>
          <a:lstStyle/>
          <a:p>
            <a:r>
              <a:rPr lang="en-US" sz="1600" b="1" dirty="0"/>
              <a:t>Implementation Roadmap: Key Challenges &amp; Considerations</a:t>
            </a:r>
            <a:endParaRPr lang="en-US" sz="1600" dirty="0"/>
          </a:p>
          <a:p>
            <a:endParaRPr lang="en-US" sz="1600" dirty="0"/>
          </a:p>
          <a:p>
            <a:r>
              <a:rPr lang="en-US" sz="1600" dirty="0"/>
              <a:t>Successfully executing these strategies requires a proactive approach to the following challenges:</a:t>
            </a:r>
          </a:p>
          <a:p>
            <a:endParaRPr lang="en-US" sz="1600" b="1" dirty="0"/>
          </a:p>
          <a:p>
            <a:r>
              <a:rPr lang="en-US" sz="1600" b="1" dirty="0"/>
              <a:t>Data Integration:</a:t>
            </a:r>
            <a:r>
              <a:rPr lang="en-US" sz="1600" dirty="0"/>
              <a:t> Ensuring the seamless integration of diverse data sources (temperature, CPI, fuel prices) into a unified system for accurate, real-time decision-making.</a:t>
            </a:r>
          </a:p>
          <a:p>
            <a:r>
              <a:rPr lang="en-US" sz="1600" b="1" dirty="0"/>
              <a:t>Resource Allocation:</a:t>
            </a:r>
            <a:r>
              <a:rPr lang="en-US" sz="1600" dirty="0"/>
              <a:t> Committing the necessary budget and talent to support dynamic pricing models and data-driven marketing campaigns.</a:t>
            </a:r>
          </a:p>
          <a:p>
            <a:r>
              <a:rPr lang="en-US" sz="1600" b="1" dirty="0"/>
              <a:t>Operational Agility:</a:t>
            </a:r>
            <a:r>
              <a:rPr lang="en-US" sz="1600" dirty="0"/>
              <a:t> Enhancing supply chain and inventory processes to respond rapidly to market fluctuations and shifts in consumer behavior.</a:t>
            </a:r>
          </a:p>
          <a:p>
            <a:r>
              <a:rPr lang="en-US" sz="1600" b="1" dirty="0"/>
              <a:t>Competitive Dynamics:</a:t>
            </a:r>
            <a:r>
              <a:rPr lang="en-US" sz="1600" dirty="0"/>
              <a:t> Balancing data-driven pricing strategies with the need to maintain market share and profitability within a competitive landscape.</a:t>
            </a:r>
          </a:p>
        </p:txBody>
      </p:sp>
    </p:spTree>
    <p:extLst>
      <p:ext uri="{BB962C8B-B14F-4D97-AF65-F5344CB8AC3E}">
        <p14:creationId xmlns:p14="http://schemas.microsoft.com/office/powerpoint/2010/main" val="34055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671A-83D0-2695-DDEC-1B474B3132B6}"/>
              </a:ext>
            </a:extLst>
          </p:cNvPr>
          <p:cNvSpPr>
            <a:spLocks noGrp="1"/>
          </p:cNvSpPr>
          <p:nvPr>
            <p:ph type="title"/>
          </p:nvPr>
        </p:nvSpPr>
        <p:spPr>
          <a:xfrm>
            <a:off x="3550674" y="681037"/>
            <a:ext cx="5090652" cy="852794"/>
          </a:xfrm>
        </p:spPr>
        <p:txBody>
          <a:bodyPr/>
          <a:lstStyle/>
          <a:p>
            <a:pPr algn="ctr"/>
            <a:r>
              <a:rPr lang="en-IN" dirty="0"/>
              <a:t>Conclusion</a:t>
            </a:r>
          </a:p>
        </p:txBody>
      </p:sp>
      <p:sp>
        <p:nvSpPr>
          <p:cNvPr id="3" name="Content Placeholder 2">
            <a:extLst>
              <a:ext uri="{FF2B5EF4-FFF2-40B4-BE49-F238E27FC236}">
                <a16:creationId xmlns:a16="http://schemas.microsoft.com/office/drawing/2014/main" id="{8AA714F6-74A0-DDB6-D383-1177FE343B36}"/>
              </a:ext>
            </a:extLst>
          </p:cNvPr>
          <p:cNvSpPr>
            <a:spLocks noGrp="1"/>
          </p:cNvSpPr>
          <p:nvPr>
            <p:ph idx="1"/>
          </p:nvPr>
        </p:nvSpPr>
        <p:spPr>
          <a:xfrm>
            <a:off x="970935" y="1691960"/>
            <a:ext cx="10515600" cy="3998306"/>
          </a:xfrm>
          <a:solidFill>
            <a:schemeClr val="bg2"/>
          </a:solidFill>
        </p:spPr>
        <p:txBody>
          <a:bodyPr>
            <a:normAutofit fontScale="92500" lnSpcReduction="10000"/>
          </a:bodyPr>
          <a:lstStyle/>
          <a:p>
            <a:r>
              <a:rPr lang="en-US" sz="2400" dirty="0"/>
              <a:t>This project successfully established a framework to optimize store performance and enhance the customer experience through advanced segmentation and forecasting.</a:t>
            </a:r>
          </a:p>
          <a:p>
            <a:r>
              <a:rPr lang="en-US" sz="2400" dirty="0"/>
              <a:t>By integrating external factors (climate, CPI, fuel prices), we have gained a far deeper, more nuanced understanding of the forces shaping consumer purchasing behavior.</a:t>
            </a:r>
          </a:p>
          <a:p>
            <a:r>
              <a:rPr lang="en-US" sz="2400" dirty="0"/>
              <a:t>This enables a comprehensive strategy across inventory, marketing, and store operations, allowing us to move from reactive decisions to proactive, data-informed actions.</a:t>
            </a:r>
          </a:p>
          <a:p>
            <a:r>
              <a:rPr lang="en-US" sz="2400" dirty="0"/>
              <a:t>The result is the ability to deliver highly relevant, personalized experiences and adapt swiftly to market changes, securing sustainable growth and a significant competitive advantage.</a:t>
            </a:r>
          </a:p>
        </p:txBody>
      </p:sp>
    </p:spTree>
    <p:extLst>
      <p:ext uri="{BB962C8B-B14F-4D97-AF65-F5344CB8AC3E}">
        <p14:creationId xmlns:p14="http://schemas.microsoft.com/office/powerpoint/2010/main" val="518163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416BB-2AAF-0F39-19B8-BF0FCF0B568B}"/>
              </a:ext>
            </a:extLst>
          </p:cNvPr>
          <p:cNvSpPr>
            <a:spLocks noGrp="1"/>
          </p:cNvSpPr>
          <p:nvPr>
            <p:ph type="title"/>
          </p:nvPr>
        </p:nvSpPr>
        <p:spPr>
          <a:xfrm>
            <a:off x="1069848" y="484631"/>
            <a:ext cx="10212668" cy="5812929"/>
          </a:xfrm>
        </p:spPr>
        <p:txBody>
          <a:bodyPr>
            <a:normAutofit/>
          </a:bodyPr>
          <a:lstStyle/>
          <a:p>
            <a:pPr algn="ctr"/>
            <a:r>
              <a:rPr lang="en-IN" sz="11500" dirty="0"/>
              <a:t>Thank you !</a:t>
            </a:r>
          </a:p>
        </p:txBody>
      </p:sp>
    </p:spTree>
    <p:extLst>
      <p:ext uri="{BB962C8B-B14F-4D97-AF65-F5344CB8AC3E}">
        <p14:creationId xmlns:p14="http://schemas.microsoft.com/office/powerpoint/2010/main" val="369369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4D23D-1C10-B303-2F05-17B63B88B781}"/>
              </a:ext>
            </a:extLst>
          </p:cNvPr>
          <p:cNvSpPr>
            <a:spLocks noGrp="1"/>
          </p:cNvSpPr>
          <p:nvPr>
            <p:ph idx="1"/>
          </p:nvPr>
        </p:nvSpPr>
        <p:spPr>
          <a:xfrm>
            <a:off x="530942" y="1156283"/>
            <a:ext cx="11194026" cy="5421497"/>
          </a:xfrm>
        </p:spPr>
        <p:txBody>
          <a:bodyPr>
            <a:normAutofit lnSpcReduction="10000"/>
          </a:bodyPr>
          <a:lstStyle/>
          <a:p>
            <a:pPr marL="0" indent="0">
              <a:lnSpc>
                <a:spcPct val="125000"/>
              </a:lnSpc>
              <a:buNone/>
            </a:pPr>
            <a:r>
              <a:rPr lang="en-IN" dirty="0"/>
              <a:t>🏠 </a:t>
            </a:r>
            <a:r>
              <a:rPr lang="en-IN" b="1" dirty="0"/>
              <a:t>Dataset Explained</a:t>
            </a:r>
            <a:br>
              <a:rPr lang="en-IN" dirty="0"/>
            </a:br>
            <a:r>
              <a:rPr lang="en-IN" dirty="0"/>
              <a:t>🏠 </a:t>
            </a:r>
            <a:r>
              <a:rPr lang="en-IN" b="1" dirty="0"/>
              <a:t>Feature Engineering &amp; Data Preprocessing</a:t>
            </a:r>
            <a:br>
              <a:rPr lang="en-IN" dirty="0"/>
            </a:br>
            <a:r>
              <a:rPr lang="en-IN" dirty="0"/>
              <a:t>🏠 </a:t>
            </a:r>
            <a:r>
              <a:rPr lang="en-IN" b="1" dirty="0"/>
              <a:t>EDA – Exploratory Data Analysis</a:t>
            </a:r>
            <a:br>
              <a:rPr lang="en-IN" dirty="0"/>
            </a:br>
            <a:r>
              <a:rPr lang="en-IN" dirty="0"/>
              <a:t>🏠 </a:t>
            </a:r>
            <a:r>
              <a:rPr lang="en-IN" b="1" dirty="0"/>
              <a:t>Anomaly Detection in Sales Data</a:t>
            </a:r>
            <a:br>
              <a:rPr lang="en-IN" dirty="0"/>
            </a:br>
            <a:r>
              <a:rPr lang="en-IN" dirty="0"/>
              <a:t>🏠 </a:t>
            </a:r>
            <a:r>
              <a:rPr lang="en-IN" b="1" dirty="0"/>
              <a:t>Time-Based Anomaly Detection</a:t>
            </a:r>
            <a:br>
              <a:rPr lang="en-IN" dirty="0"/>
            </a:br>
            <a:r>
              <a:rPr lang="en-IN" dirty="0"/>
              <a:t>🏠 </a:t>
            </a:r>
            <a:r>
              <a:rPr lang="en-IN" b="1" dirty="0"/>
              <a:t>Analysis of Customer Segmentation</a:t>
            </a:r>
            <a:br>
              <a:rPr lang="en-IN" dirty="0"/>
            </a:br>
            <a:r>
              <a:rPr lang="en-IN" dirty="0"/>
              <a:t>🏠 </a:t>
            </a:r>
            <a:r>
              <a:rPr lang="en-IN" b="1" dirty="0"/>
              <a:t>Quality Evaluation of Segmentation</a:t>
            </a:r>
            <a:br>
              <a:rPr lang="en-IN" dirty="0"/>
            </a:br>
            <a:r>
              <a:rPr lang="en-IN" dirty="0"/>
              <a:t>🏠 </a:t>
            </a:r>
            <a:r>
              <a:rPr lang="en-IN" b="1" dirty="0"/>
              <a:t>Strategies for Personalization</a:t>
            </a:r>
            <a:br>
              <a:rPr lang="en-IN" dirty="0"/>
            </a:br>
            <a:r>
              <a:rPr lang="en-IN" dirty="0"/>
              <a:t>🏠 </a:t>
            </a:r>
            <a:r>
              <a:rPr lang="en-IN" b="1" dirty="0"/>
              <a:t>Personalization Strategies for Store Segments</a:t>
            </a:r>
            <a:br>
              <a:rPr lang="en-IN" dirty="0"/>
            </a:br>
            <a:r>
              <a:rPr lang="en-IN" dirty="0"/>
              <a:t>🏠 </a:t>
            </a:r>
            <a:r>
              <a:rPr lang="en-IN" b="1" dirty="0"/>
              <a:t>Personalization Strategies for Department Segments</a:t>
            </a:r>
            <a:br>
              <a:rPr lang="en-IN" dirty="0"/>
            </a:br>
            <a:r>
              <a:rPr lang="en-IN" dirty="0"/>
              <a:t>🏠 </a:t>
            </a:r>
            <a:r>
              <a:rPr lang="en-IN" b="1" dirty="0"/>
              <a:t>Market Basket Analysis</a:t>
            </a:r>
            <a:br>
              <a:rPr lang="en-IN" dirty="0"/>
            </a:br>
            <a:r>
              <a:rPr lang="en-IN" dirty="0"/>
              <a:t>🏠 </a:t>
            </a:r>
            <a:r>
              <a:rPr lang="en-IN" b="1" dirty="0"/>
              <a:t>Forecasting Demand</a:t>
            </a:r>
            <a:br>
              <a:rPr lang="en-IN" dirty="0"/>
            </a:br>
            <a:r>
              <a:rPr lang="en-IN" dirty="0"/>
              <a:t>🏠 </a:t>
            </a:r>
            <a:r>
              <a:rPr lang="en-IN" b="1" dirty="0"/>
              <a:t>Impact of External Factors</a:t>
            </a:r>
            <a:br>
              <a:rPr lang="en-IN" dirty="0"/>
            </a:br>
            <a:r>
              <a:rPr lang="en-IN" dirty="0"/>
              <a:t>🏠 </a:t>
            </a:r>
            <a:r>
              <a:rPr lang="en-IN" b="1" dirty="0"/>
              <a:t>Real-World Application &amp; Strategy Formulation</a:t>
            </a:r>
            <a:br>
              <a:rPr lang="en-IN" dirty="0"/>
            </a:br>
            <a:r>
              <a:rPr lang="en-IN" dirty="0"/>
              <a:t>🏠 </a:t>
            </a:r>
            <a:r>
              <a:rPr lang="en-IN" b="1" dirty="0"/>
              <a:t>Conclusion</a:t>
            </a:r>
            <a:endParaRPr lang="en-IN" dirty="0"/>
          </a:p>
        </p:txBody>
      </p:sp>
      <p:sp>
        <p:nvSpPr>
          <p:cNvPr id="9" name="Title 1">
            <a:extLst>
              <a:ext uri="{FF2B5EF4-FFF2-40B4-BE49-F238E27FC236}">
                <a16:creationId xmlns:a16="http://schemas.microsoft.com/office/drawing/2014/main" id="{9A736FE5-3031-DAC3-A7B9-F0882DF26DB6}"/>
              </a:ext>
            </a:extLst>
          </p:cNvPr>
          <p:cNvSpPr txBox="1">
            <a:spLocks/>
          </p:cNvSpPr>
          <p:nvPr/>
        </p:nvSpPr>
        <p:spPr>
          <a:xfrm>
            <a:off x="3456040" y="377386"/>
            <a:ext cx="4621160" cy="778897"/>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a:t>Project :  table of content</a:t>
            </a:r>
            <a:endParaRPr lang="en-IN" sz="4000" dirty="0"/>
          </a:p>
        </p:txBody>
      </p:sp>
    </p:spTree>
    <p:extLst>
      <p:ext uri="{BB962C8B-B14F-4D97-AF65-F5344CB8AC3E}">
        <p14:creationId xmlns:p14="http://schemas.microsoft.com/office/powerpoint/2010/main" val="4208813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6B1B81A-57EA-A953-40CB-EC152352683D}"/>
              </a:ext>
            </a:extLst>
          </p:cNvPr>
          <p:cNvGraphicFramePr>
            <a:graphicFrameLocks noGrp="1"/>
          </p:cNvGraphicFramePr>
          <p:nvPr>
            <p:ph idx="1"/>
            <p:extLst>
              <p:ext uri="{D42A27DB-BD31-4B8C-83A1-F6EECF244321}">
                <p14:modId xmlns:p14="http://schemas.microsoft.com/office/powerpoint/2010/main" val="1320915064"/>
              </p:ext>
            </p:extLst>
          </p:nvPr>
        </p:nvGraphicFramePr>
        <p:xfrm>
          <a:off x="5007078" y="2849839"/>
          <a:ext cx="5845279" cy="3613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93F50C45-A7D1-30F2-3E2B-C3AC63EC97AD}"/>
              </a:ext>
            </a:extLst>
          </p:cNvPr>
          <p:cNvSpPr txBox="1"/>
          <p:nvPr/>
        </p:nvSpPr>
        <p:spPr>
          <a:xfrm>
            <a:off x="609599" y="1173746"/>
            <a:ext cx="3652685" cy="5355312"/>
          </a:xfrm>
          <a:prstGeom prst="rect">
            <a:avLst/>
          </a:prstGeom>
          <a:noFill/>
        </p:spPr>
        <p:txBody>
          <a:bodyPr wrap="square" rtlCol="0">
            <a:spAutoFit/>
          </a:bodyPr>
          <a:lstStyle>
            <a:defPPr>
              <a:defRPr lang="en-US"/>
            </a:defPPr>
            <a:lvl1pPr>
              <a:defRPr b="1"/>
            </a:lvl1pPr>
          </a:lstStyle>
          <a:p>
            <a:pPr marL="285750" indent="-285750">
              <a:buFont typeface="Arial" panose="020B0604020202020204" pitchFamily="34" charset="0"/>
              <a:buChar char="•"/>
            </a:pPr>
            <a:r>
              <a:rPr lang="en-US" dirty="0"/>
              <a:t>Core Dataset: The analysis is based on historical sales records for a portfolio of 45 multi-department retail stores.</a:t>
            </a:r>
          </a:p>
          <a:p>
            <a:pPr marL="285750" indent="-285750">
              <a:buFont typeface="Arial" panose="020B0604020202020204" pitchFamily="34" charset="0"/>
              <a:buChar char="•"/>
            </a:pPr>
            <a:r>
              <a:rPr lang="en-US" dirty="0"/>
              <a:t>Key Features: The data is enriched with details on promotional markdowns, specifically those preceding four primary holidays (Super Bowl, Labor Day, Thanksgiving, Christmas).</a:t>
            </a:r>
          </a:p>
          <a:p>
            <a:pPr marL="285750" indent="-285750">
              <a:buFont typeface="Arial" panose="020B0604020202020204" pitchFamily="34" charset="0"/>
              <a:buChar char="•"/>
            </a:pPr>
            <a:r>
              <a:rPr lang="en-US" dirty="0"/>
              <a:t>Evaluation Metric: For model performance assessment, weeks that include these holidays are assigned a five-fold higher importance weight relative to non-holiday weeks.</a:t>
            </a:r>
            <a:endParaRPr lang="en-IN" dirty="0"/>
          </a:p>
        </p:txBody>
      </p:sp>
      <p:sp>
        <p:nvSpPr>
          <p:cNvPr id="6" name="TextBox 5">
            <a:extLst>
              <a:ext uri="{FF2B5EF4-FFF2-40B4-BE49-F238E27FC236}">
                <a16:creationId xmlns:a16="http://schemas.microsoft.com/office/drawing/2014/main" id="{7E932CB9-0241-F365-2FE8-B21879284F9C}"/>
              </a:ext>
            </a:extLst>
          </p:cNvPr>
          <p:cNvSpPr txBox="1"/>
          <p:nvPr/>
        </p:nvSpPr>
        <p:spPr>
          <a:xfrm>
            <a:off x="4473678" y="1199432"/>
            <a:ext cx="7108723" cy="1477328"/>
          </a:xfrm>
          <a:prstGeom prst="rect">
            <a:avLst/>
          </a:prstGeom>
          <a:noFill/>
        </p:spPr>
        <p:txBody>
          <a:bodyPr wrap="square" rtlCol="0">
            <a:spAutoFit/>
          </a:bodyPr>
          <a:lstStyle/>
          <a:p>
            <a:r>
              <a:rPr lang="en-US" b="1" dirty="0"/>
              <a:t>The Business Case for Markdowns</a:t>
            </a:r>
            <a:endParaRPr lang="en-US" dirty="0"/>
          </a:p>
          <a:p>
            <a:r>
              <a:rPr lang="en-US" dirty="0"/>
              <a:t>Markdowns are a deliberate price reduction strategy used to drive sales and manage inventory. Their primary objectives are to clear aging stock, make way for new products, and recoup costs on unsold merchandise.</a:t>
            </a:r>
          </a:p>
        </p:txBody>
      </p:sp>
      <p:sp>
        <p:nvSpPr>
          <p:cNvPr id="3" name="Title 1">
            <a:extLst>
              <a:ext uri="{FF2B5EF4-FFF2-40B4-BE49-F238E27FC236}">
                <a16:creationId xmlns:a16="http://schemas.microsoft.com/office/drawing/2014/main" id="{51C0E104-644B-C122-5D56-FE50FDC0AE60}"/>
              </a:ext>
            </a:extLst>
          </p:cNvPr>
          <p:cNvSpPr txBox="1">
            <a:spLocks/>
          </p:cNvSpPr>
          <p:nvPr/>
        </p:nvSpPr>
        <p:spPr>
          <a:xfrm>
            <a:off x="3367551" y="394850"/>
            <a:ext cx="4621160" cy="7788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dirty="0"/>
              <a:t>Dataset explained</a:t>
            </a:r>
            <a:endParaRPr lang="en-IN" sz="4000" dirty="0"/>
          </a:p>
        </p:txBody>
      </p:sp>
    </p:spTree>
    <p:extLst>
      <p:ext uri="{BB962C8B-B14F-4D97-AF65-F5344CB8AC3E}">
        <p14:creationId xmlns:p14="http://schemas.microsoft.com/office/powerpoint/2010/main" val="3815679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20BD-8E17-AEF9-32D1-83F6470054C8}"/>
              </a:ext>
            </a:extLst>
          </p:cNvPr>
          <p:cNvSpPr>
            <a:spLocks noGrp="1"/>
          </p:cNvSpPr>
          <p:nvPr>
            <p:ph type="title"/>
          </p:nvPr>
        </p:nvSpPr>
        <p:spPr>
          <a:xfrm>
            <a:off x="838200" y="399779"/>
            <a:ext cx="10515600" cy="547395"/>
          </a:xfrm>
        </p:spPr>
        <p:txBody>
          <a:bodyPr>
            <a:normAutofit fontScale="90000"/>
          </a:bodyPr>
          <a:lstStyle/>
          <a:p>
            <a:pPr algn="ctr"/>
            <a:r>
              <a:rPr lang="en-US" sz="4000" dirty="0"/>
              <a:t>Feature Engineering &amp; Data Preprocessing</a:t>
            </a:r>
            <a:endParaRPr lang="en-IN" sz="4000" dirty="0"/>
          </a:p>
        </p:txBody>
      </p:sp>
      <p:pic>
        <p:nvPicPr>
          <p:cNvPr id="5" name="Content Placeholder 4" descr="A screenshot of a graph&#10;&#10;Description automatically generated">
            <a:extLst>
              <a:ext uri="{FF2B5EF4-FFF2-40B4-BE49-F238E27FC236}">
                <a16:creationId xmlns:a16="http://schemas.microsoft.com/office/drawing/2014/main" id="{FDED53C3-0EE7-1A8F-5601-69226DDDA9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 b="60102"/>
          <a:stretch/>
        </p:blipFill>
        <p:spPr>
          <a:xfrm>
            <a:off x="552224" y="1270000"/>
            <a:ext cx="6374601" cy="4318000"/>
          </a:xfrm>
          <a:ln>
            <a:solidFill>
              <a:schemeClr val="tx2">
                <a:lumMod val="90000"/>
                <a:lumOff val="10000"/>
              </a:schemeClr>
            </a:solidFill>
          </a:ln>
        </p:spPr>
      </p:pic>
      <p:sp>
        <p:nvSpPr>
          <p:cNvPr id="8" name="TextBox 7">
            <a:extLst>
              <a:ext uri="{FF2B5EF4-FFF2-40B4-BE49-F238E27FC236}">
                <a16:creationId xmlns:a16="http://schemas.microsoft.com/office/drawing/2014/main" id="{AB0D031D-2877-A883-F11B-50749A7321B6}"/>
              </a:ext>
            </a:extLst>
          </p:cNvPr>
          <p:cNvSpPr txBox="1"/>
          <p:nvPr/>
        </p:nvSpPr>
        <p:spPr>
          <a:xfrm>
            <a:off x="7211961" y="947174"/>
            <a:ext cx="3982065" cy="5632311"/>
          </a:xfrm>
          <a:prstGeom prst="rect">
            <a:avLst/>
          </a:prstGeom>
          <a:noFill/>
        </p:spPr>
        <p:txBody>
          <a:bodyPr wrap="square" rtlCol="0">
            <a:spAutoFit/>
          </a:bodyPr>
          <a:lstStyle/>
          <a:p>
            <a:r>
              <a:rPr lang="en-US" b="1" dirty="0"/>
              <a:t>Data Integration:</a:t>
            </a:r>
            <a:r>
              <a:rPr lang="en-US" dirty="0"/>
              <a:t> All source tables (features, stores, sales) were joined to create a comprehensive master dataset.</a:t>
            </a:r>
          </a:p>
          <a:p>
            <a:r>
              <a:rPr lang="en-US" b="1" dirty="0"/>
              <a:t>Temporal Feature Engineering:</a:t>
            </a:r>
            <a:r>
              <a:rPr lang="en-US" dirty="0"/>
              <a:t> The Date column was converted to a datetime data type, enabling the extraction of time-based variables.</a:t>
            </a:r>
          </a:p>
          <a:p>
            <a:r>
              <a:rPr lang="en-US" b="1" dirty="0"/>
              <a:t>Missing Value Imputation:</a:t>
            </a:r>
            <a:r>
              <a:rPr lang="en-US" dirty="0"/>
              <a:t> Employed median imputation to handle missing values in markdown columns, ensuring a complete dataset while mitigating outlier influence.</a:t>
            </a:r>
          </a:p>
          <a:p>
            <a:r>
              <a:rPr lang="en-US" b="1" dirty="0"/>
              <a:t>Data Normalization:</a:t>
            </a:r>
            <a:r>
              <a:rPr lang="en-US" dirty="0"/>
              <a:t> Transformed skewed numerical features using a square root function and scaled sales data with Min-Max normalization for model stability.</a:t>
            </a:r>
          </a:p>
        </p:txBody>
      </p:sp>
    </p:spTree>
    <p:extLst>
      <p:ext uri="{BB962C8B-B14F-4D97-AF65-F5344CB8AC3E}">
        <p14:creationId xmlns:p14="http://schemas.microsoft.com/office/powerpoint/2010/main" val="194042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screenshot of a graph&#10;&#10;Description automatically generated">
            <a:extLst>
              <a:ext uri="{FF2B5EF4-FFF2-40B4-BE49-F238E27FC236}">
                <a16:creationId xmlns:a16="http://schemas.microsoft.com/office/drawing/2014/main" id="{3C9CCA62-5D52-FA24-7A39-C811C2F2693A}"/>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708" t="79795" r="65548"/>
          <a:stretch/>
        </p:blipFill>
        <p:spPr>
          <a:xfrm>
            <a:off x="8149848" y="582327"/>
            <a:ext cx="2071724" cy="2389396"/>
          </a:xfrm>
          <a:prstGeom prst="rect">
            <a:avLst/>
          </a:prstGeom>
          <a:ln>
            <a:solidFill>
              <a:schemeClr val="tx2">
                <a:lumMod val="90000"/>
                <a:lumOff val="10000"/>
              </a:schemeClr>
            </a:solidFill>
          </a:ln>
        </p:spPr>
      </p:pic>
      <p:pic>
        <p:nvPicPr>
          <p:cNvPr id="7" name="Content Placeholder 4" descr="A screenshot of a graph&#10;&#10;Description automatically generated">
            <a:extLst>
              <a:ext uri="{FF2B5EF4-FFF2-40B4-BE49-F238E27FC236}">
                <a16:creationId xmlns:a16="http://schemas.microsoft.com/office/drawing/2014/main" id="{006975D5-3708-8AB0-7FE5-676107D387E1}"/>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9621" b="20076"/>
          <a:stretch/>
        </p:blipFill>
        <p:spPr>
          <a:xfrm>
            <a:off x="502183" y="589776"/>
            <a:ext cx="7529360" cy="5754639"/>
          </a:xfrm>
          <a:prstGeom prst="rect">
            <a:avLst/>
          </a:prstGeom>
          <a:ln>
            <a:solidFill>
              <a:schemeClr val="tx2">
                <a:lumMod val="90000"/>
                <a:lumOff val="10000"/>
              </a:schemeClr>
            </a:solidFill>
          </a:ln>
        </p:spPr>
      </p:pic>
      <p:pic>
        <p:nvPicPr>
          <p:cNvPr id="2" name="Content Placeholder 4" descr="A screenshot of a graph&#10;&#10;Description automatically generated">
            <a:extLst>
              <a:ext uri="{FF2B5EF4-FFF2-40B4-BE49-F238E27FC236}">
                <a16:creationId xmlns:a16="http://schemas.microsoft.com/office/drawing/2014/main" id="{45FD90C7-DC4C-3BC1-3D58-FD5859472E8D}"/>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7880" t="79795" r="33296"/>
          <a:stretch/>
        </p:blipFill>
        <p:spPr>
          <a:xfrm>
            <a:off x="10063164" y="2064619"/>
            <a:ext cx="2071724" cy="2465591"/>
          </a:xfrm>
          <a:prstGeom prst="rect">
            <a:avLst/>
          </a:prstGeom>
          <a:ln>
            <a:solidFill>
              <a:schemeClr val="tx2">
                <a:lumMod val="90000"/>
                <a:lumOff val="10000"/>
              </a:schemeClr>
            </a:solidFill>
          </a:ln>
        </p:spPr>
      </p:pic>
      <p:pic>
        <p:nvPicPr>
          <p:cNvPr id="3" name="Content Placeholder 4" descr="A screenshot of a graph&#10;&#10;Description automatically generated">
            <a:extLst>
              <a:ext uri="{FF2B5EF4-FFF2-40B4-BE49-F238E27FC236}">
                <a16:creationId xmlns:a16="http://schemas.microsoft.com/office/drawing/2014/main" id="{17A13820-D783-A052-C2EE-99E79865C174}"/>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71176" t="79795"/>
          <a:stretch/>
        </p:blipFill>
        <p:spPr>
          <a:xfrm>
            <a:off x="8149848" y="3878827"/>
            <a:ext cx="2071724" cy="2465589"/>
          </a:xfrm>
          <a:prstGeom prst="rect">
            <a:avLst/>
          </a:prstGeom>
          <a:ln>
            <a:solidFill>
              <a:schemeClr val="tx2">
                <a:lumMod val="90000"/>
                <a:lumOff val="10000"/>
              </a:schemeClr>
            </a:solidFill>
          </a:ln>
        </p:spPr>
      </p:pic>
    </p:spTree>
    <p:extLst>
      <p:ext uri="{BB962C8B-B14F-4D97-AF65-F5344CB8AC3E}">
        <p14:creationId xmlns:p14="http://schemas.microsoft.com/office/powerpoint/2010/main" val="356495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628B-CDC9-8D7D-D4FC-9BECCB395B62}"/>
              </a:ext>
            </a:extLst>
          </p:cNvPr>
          <p:cNvSpPr>
            <a:spLocks noGrp="1"/>
          </p:cNvSpPr>
          <p:nvPr>
            <p:ph type="title"/>
          </p:nvPr>
        </p:nvSpPr>
        <p:spPr>
          <a:xfrm>
            <a:off x="583380" y="211981"/>
            <a:ext cx="6154995" cy="772549"/>
          </a:xfrm>
          <a:ln>
            <a:solidFill>
              <a:schemeClr val="tx2">
                <a:lumMod val="90000"/>
                <a:lumOff val="10000"/>
              </a:schemeClr>
            </a:solidFill>
          </a:ln>
        </p:spPr>
        <p:txBody>
          <a:bodyPr>
            <a:normAutofit fontScale="90000"/>
          </a:bodyPr>
          <a:lstStyle/>
          <a:p>
            <a:pPr algn="ctr"/>
            <a:r>
              <a:rPr lang="en-US" sz="4000" dirty="0"/>
              <a:t>EDA - Exploratory Data Analysis</a:t>
            </a:r>
            <a:endParaRPr lang="en-IN" sz="4000" dirty="0"/>
          </a:p>
        </p:txBody>
      </p:sp>
      <p:sp>
        <p:nvSpPr>
          <p:cNvPr id="3" name="Content Placeholder 2">
            <a:extLst>
              <a:ext uri="{FF2B5EF4-FFF2-40B4-BE49-F238E27FC236}">
                <a16:creationId xmlns:a16="http://schemas.microsoft.com/office/drawing/2014/main" id="{7A13B249-CBCD-0C45-6919-0B44C0BDD7BF}"/>
              </a:ext>
            </a:extLst>
          </p:cNvPr>
          <p:cNvSpPr>
            <a:spLocks noGrp="1"/>
          </p:cNvSpPr>
          <p:nvPr>
            <p:ph idx="1"/>
          </p:nvPr>
        </p:nvSpPr>
        <p:spPr>
          <a:xfrm>
            <a:off x="6935405" y="296810"/>
            <a:ext cx="5004619" cy="4030715"/>
          </a:xfrm>
          <a:ln>
            <a:solidFill>
              <a:schemeClr val="tx2">
                <a:lumMod val="90000"/>
                <a:lumOff val="10000"/>
              </a:schemeClr>
            </a:solidFill>
          </a:ln>
        </p:spPr>
        <p:txBody>
          <a:bodyPr anchor="ctr">
            <a:normAutofit fontScale="85000" lnSpcReduction="10000"/>
          </a:bodyPr>
          <a:lstStyle/>
          <a:p>
            <a:pPr marL="0" indent="0">
              <a:buNone/>
            </a:pPr>
            <a:r>
              <a:rPr lang="en-US" b="1" dirty="0"/>
              <a:t>Key Insights from Time-Series Sales Analysis</a:t>
            </a:r>
            <a:endParaRPr lang="en-US" dirty="0"/>
          </a:p>
          <a:p>
            <a:r>
              <a:rPr lang="en-US" sz="1800" b="1" dirty="0"/>
              <a:t>Strong Seasonality:</a:t>
            </a:r>
            <a:r>
              <a:rPr lang="en-US" sz="1800" dirty="0"/>
              <a:t> A distinct seasonal pattern is evident, with sales peaks directly correlating to major promotional periods, followed by predictable post-holiday declines.</a:t>
            </a:r>
          </a:p>
          <a:p>
            <a:r>
              <a:rPr lang="en-US" sz="1800" b="1" dirty="0"/>
              <a:t>Anticipatory Consumer Behavior:</a:t>
            </a:r>
            <a:r>
              <a:rPr lang="en-US" sz="1800" dirty="0"/>
              <a:t> The pre-holiday sales dip, particularly in November, strongly suggests a pattern of deferred consumer spending ahead of major sales events.</a:t>
            </a:r>
          </a:p>
          <a:p>
            <a:r>
              <a:rPr lang="en-US" sz="1800" b="1" dirty="0"/>
              <a:t>Post-Peak Recovery Cycle:</a:t>
            </a:r>
            <a:r>
              <a:rPr lang="en-US" sz="1800" dirty="0"/>
              <a:t> The data indicates a consistent sales recovery cycle that begins after the post-holiday trough, leading to a new baseline.</a:t>
            </a:r>
          </a:p>
          <a:p>
            <a:r>
              <a:rPr lang="en-US" sz="1800" b="1" dirty="0"/>
              <a:t>Data Anomaly Identified:</a:t>
            </a:r>
            <a:r>
              <a:rPr lang="en-US" sz="1800" dirty="0"/>
              <a:t> An anomaly was identified in the December 2013 dataset. The observed sales figures are inconsistent with typical holiday performance, pointing to a potential data integrity issue.</a:t>
            </a:r>
          </a:p>
        </p:txBody>
      </p:sp>
      <p:pic>
        <p:nvPicPr>
          <p:cNvPr id="5" name="Picture 4" descr="A graph of a number of sales&#10;&#10;Description automatically generated with medium confidence">
            <a:extLst>
              <a:ext uri="{FF2B5EF4-FFF2-40B4-BE49-F238E27FC236}">
                <a16:creationId xmlns:a16="http://schemas.microsoft.com/office/drawing/2014/main" id="{1A26489B-B15A-EFF0-81E3-3D15F1AB7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2" y="1077900"/>
            <a:ext cx="3645804" cy="2905150"/>
          </a:xfrm>
          <a:prstGeom prst="rect">
            <a:avLst/>
          </a:prstGeom>
          <a:ln>
            <a:solidFill>
              <a:schemeClr val="tx2">
                <a:lumMod val="90000"/>
                <a:lumOff val="10000"/>
              </a:schemeClr>
            </a:solidFill>
          </a:ln>
        </p:spPr>
      </p:pic>
      <p:pic>
        <p:nvPicPr>
          <p:cNvPr id="7" name="Picture 6" descr="A graph showing the number of sales per year&#10;&#10;Description automatically generated">
            <a:extLst>
              <a:ext uri="{FF2B5EF4-FFF2-40B4-BE49-F238E27FC236}">
                <a16:creationId xmlns:a16="http://schemas.microsoft.com/office/drawing/2014/main" id="{C37F1176-1A92-91B4-D131-0B2A1D816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347" y="1939189"/>
            <a:ext cx="2996095" cy="2350384"/>
          </a:xfrm>
          <a:prstGeom prst="rect">
            <a:avLst/>
          </a:prstGeom>
          <a:ln>
            <a:solidFill>
              <a:schemeClr val="tx2">
                <a:lumMod val="90000"/>
                <a:lumOff val="10000"/>
              </a:schemeClr>
            </a:solidFill>
          </a:ln>
        </p:spPr>
      </p:pic>
      <p:pic>
        <p:nvPicPr>
          <p:cNvPr id="9" name="Picture 8" descr="A graph with red lines&#10;&#10;Description automatically generated">
            <a:extLst>
              <a:ext uri="{FF2B5EF4-FFF2-40B4-BE49-F238E27FC236}">
                <a16:creationId xmlns:a16="http://schemas.microsoft.com/office/drawing/2014/main" id="{49C581E6-3B25-3A90-67D6-EFE38D4B0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261" y="4327525"/>
            <a:ext cx="10135478" cy="2387807"/>
          </a:xfrm>
          <a:prstGeom prst="rect">
            <a:avLst/>
          </a:prstGeom>
          <a:ln>
            <a:solidFill>
              <a:schemeClr val="tx2">
                <a:lumMod val="90000"/>
                <a:lumOff val="10000"/>
              </a:schemeClr>
            </a:solidFill>
          </a:ln>
        </p:spPr>
      </p:pic>
    </p:spTree>
    <p:extLst>
      <p:ext uri="{BB962C8B-B14F-4D97-AF65-F5344CB8AC3E}">
        <p14:creationId xmlns:p14="http://schemas.microsoft.com/office/powerpoint/2010/main" val="576996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a graph showing the temperature and the price of the price&#10;&#10;Description automatically generated with medium confidence">
            <a:extLst>
              <a:ext uri="{FF2B5EF4-FFF2-40B4-BE49-F238E27FC236}">
                <a16:creationId xmlns:a16="http://schemas.microsoft.com/office/drawing/2014/main" id="{F3074468-7915-445D-1022-5F1689C8D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975" y="936329"/>
            <a:ext cx="5490982" cy="5127662"/>
          </a:xfrm>
          <a:prstGeom prst="rect">
            <a:avLst/>
          </a:prstGeom>
          <a:ln>
            <a:solidFill>
              <a:schemeClr val="tx2">
                <a:lumMod val="90000"/>
                <a:lumOff val="10000"/>
              </a:schemeClr>
            </a:solidFill>
          </a:ln>
        </p:spPr>
      </p:pic>
      <p:sp>
        <p:nvSpPr>
          <p:cNvPr id="20" name="TextBox 19">
            <a:extLst>
              <a:ext uri="{FF2B5EF4-FFF2-40B4-BE49-F238E27FC236}">
                <a16:creationId xmlns:a16="http://schemas.microsoft.com/office/drawing/2014/main" id="{9607047E-FDAB-9718-C122-47AB4D189D75}"/>
              </a:ext>
            </a:extLst>
          </p:cNvPr>
          <p:cNvSpPr txBox="1"/>
          <p:nvPr/>
        </p:nvSpPr>
        <p:spPr>
          <a:xfrm>
            <a:off x="309381" y="936329"/>
            <a:ext cx="6002594" cy="5262979"/>
          </a:xfrm>
          <a:prstGeom prst="rect">
            <a:avLst/>
          </a:prstGeom>
          <a:noFill/>
        </p:spPr>
        <p:txBody>
          <a:bodyPr wrap="square">
            <a:spAutoFit/>
          </a:bodyPr>
          <a:lstStyle/>
          <a:p>
            <a:r>
              <a:rPr lang="en-US" sz="1600" b="1" dirty="0"/>
              <a:t>Seasonal Sales Dynamics:</a:t>
            </a:r>
            <a:endParaRPr lang="en-US" sz="1600" dirty="0"/>
          </a:p>
          <a:p>
            <a:pPr lvl="1"/>
            <a:r>
              <a:rPr lang="en-US" sz="1600" dirty="0"/>
              <a:t>Sales demonstrate significant peaks during Q4 (Nov-Dec) and major holiday periods.</a:t>
            </a:r>
          </a:p>
          <a:p>
            <a:pPr lvl="1"/>
            <a:r>
              <a:rPr lang="en-US" sz="1600" dirty="0"/>
              <a:t>Despite these seasonal uplifts, overall year-over-year growth remains flat, indicating a dependency on promotional cycles.</a:t>
            </a:r>
          </a:p>
          <a:p>
            <a:r>
              <a:rPr lang="en-US" sz="1600" b="1" dirty="0"/>
              <a:t>External Factor Analysis:</a:t>
            </a:r>
            <a:endParaRPr lang="en-US" sz="1600" dirty="0"/>
          </a:p>
          <a:p>
            <a:pPr lvl="1"/>
            <a:r>
              <a:rPr lang="en-US" sz="1600" b="1" dirty="0"/>
              <a:t>Economic Indicators:</a:t>
            </a:r>
            <a:r>
              <a:rPr lang="en-US" sz="1600" dirty="0"/>
              <a:t> A steady increase in both the Consumer Price Index (CPI) and fuel prices was observed, alongside a consistent decrease in unemployment.</a:t>
            </a:r>
          </a:p>
          <a:p>
            <a:pPr lvl="1"/>
            <a:r>
              <a:rPr lang="en-US" sz="1600" b="1" dirty="0"/>
              <a:t>Environmental Factors:</a:t>
            </a:r>
            <a:r>
              <a:rPr lang="en-US" sz="1600" dirty="0"/>
              <a:t> Temperature data shows no discernible trend ("random walk"), suggesting it is not a primary driver of long-term sales patterns.</a:t>
            </a:r>
          </a:p>
          <a:p>
            <a:r>
              <a:rPr lang="en-US" sz="1600" b="1" dirty="0"/>
              <a:t>Conclusion &amp; Path Forward:</a:t>
            </a:r>
            <a:endParaRPr lang="en-US" sz="1600" dirty="0"/>
          </a:p>
          <a:p>
            <a:pPr lvl="1"/>
            <a:r>
              <a:rPr lang="en-US" sz="1600" dirty="0"/>
              <a:t>A comprehensive understanding of these sales patterns, store types, and departmental performance is essential for strategic planning.</a:t>
            </a:r>
          </a:p>
          <a:p>
            <a:pPr lvl="1"/>
            <a:r>
              <a:rPr lang="en-US" sz="1600" dirty="0"/>
              <a:t>These insights provide a data-driven foundation for optimizing inventory, refining sales forecasting, and tailoring marketing efforts to maximize revenue.</a:t>
            </a:r>
          </a:p>
        </p:txBody>
      </p:sp>
    </p:spTree>
    <p:extLst>
      <p:ext uri="{BB962C8B-B14F-4D97-AF65-F5344CB8AC3E}">
        <p14:creationId xmlns:p14="http://schemas.microsoft.com/office/powerpoint/2010/main" val="1656035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number of different colored squares&#10;&#10;Description automatically generated">
            <a:extLst>
              <a:ext uri="{FF2B5EF4-FFF2-40B4-BE49-F238E27FC236}">
                <a16:creationId xmlns:a16="http://schemas.microsoft.com/office/drawing/2014/main" id="{576CD055-8C83-E435-526E-726309CCF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8664" y="3902601"/>
            <a:ext cx="3169090" cy="2486096"/>
          </a:xfrm>
          <a:prstGeom prst="rect">
            <a:avLst/>
          </a:prstGeom>
          <a:ln>
            <a:solidFill>
              <a:schemeClr val="tx2">
                <a:lumMod val="90000"/>
                <a:lumOff val="10000"/>
              </a:schemeClr>
            </a:solidFill>
          </a:ln>
        </p:spPr>
      </p:pic>
      <p:pic>
        <p:nvPicPr>
          <p:cNvPr id="9" name="Picture 8" descr="A graph of different colored bars&#10;&#10;Description automatically generated">
            <a:extLst>
              <a:ext uri="{FF2B5EF4-FFF2-40B4-BE49-F238E27FC236}">
                <a16:creationId xmlns:a16="http://schemas.microsoft.com/office/drawing/2014/main" id="{78138ADE-2F9E-BDC7-48EF-9FD8F5D52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988" y="320430"/>
            <a:ext cx="7834056" cy="1695726"/>
          </a:xfrm>
          <a:prstGeom prst="rect">
            <a:avLst/>
          </a:prstGeom>
          <a:ln>
            <a:solidFill>
              <a:schemeClr val="tx2">
                <a:lumMod val="90000"/>
                <a:lumOff val="10000"/>
              </a:schemeClr>
            </a:solidFill>
          </a:ln>
        </p:spPr>
      </p:pic>
      <p:pic>
        <p:nvPicPr>
          <p:cNvPr id="11" name="Picture 10" descr="A graph of a bar graph&#10;&#10;Description automatically generated with medium confidence">
            <a:extLst>
              <a:ext uri="{FF2B5EF4-FFF2-40B4-BE49-F238E27FC236}">
                <a16:creationId xmlns:a16="http://schemas.microsoft.com/office/drawing/2014/main" id="{94416E46-923A-8B6E-F932-4AF066D14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52" y="2184443"/>
            <a:ext cx="8376810" cy="1883500"/>
          </a:xfrm>
          <a:prstGeom prst="rect">
            <a:avLst/>
          </a:prstGeom>
          <a:ln>
            <a:solidFill>
              <a:schemeClr val="tx2">
                <a:lumMod val="90000"/>
                <a:lumOff val="10000"/>
              </a:schemeClr>
            </a:solidFill>
          </a:ln>
        </p:spPr>
      </p:pic>
      <p:sp>
        <p:nvSpPr>
          <p:cNvPr id="15" name="TextBox 14">
            <a:extLst>
              <a:ext uri="{FF2B5EF4-FFF2-40B4-BE49-F238E27FC236}">
                <a16:creationId xmlns:a16="http://schemas.microsoft.com/office/drawing/2014/main" id="{27243F7B-FC31-CF68-28A9-1BBF3D782F97}"/>
              </a:ext>
            </a:extLst>
          </p:cNvPr>
          <p:cNvSpPr txBox="1"/>
          <p:nvPr/>
        </p:nvSpPr>
        <p:spPr>
          <a:xfrm>
            <a:off x="282286" y="198797"/>
            <a:ext cx="3637937" cy="1938992"/>
          </a:xfrm>
          <a:prstGeom prst="rect">
            <a:avLst/>
          </a:prstGeom>
          <a:noFill/>
        </p:spPr>
        <p:txBody>
          <a:bodyPr wrap="square">
            <a:spAutoFit/>
          </a:bodyPr>
          <a:lstStyle/>
          <a:p>
            <a:r>
              <a:rPr lang="en-US" sz="1500" b="1" dirty="0"/>
              <a:t>Which stores are the </a:t>
            </a:r>
          </a:p>
          <a:p>
            <a:r>
              <a:rPr lang="en-US" sz="1500" b="1" dirty="0"/>
              <a:t>highest earners? </a:t>
            </a:r>
          </a:p>
          <a:p>
            <a:endParaRPr lang="en-US" sz="1500" b="1" dirty="0"/>
          </a:p>
          <a:p>
            <a:r>
              <a:rPr lang="en-US" sz="1500" b="1" dirty="0"/>
              <a:t>Leaders:</a:t>
            </a:r>
            <a:r>
              <a:rPr lang="en-US" sz="1500" dirty="0"/>
              <a:t> Stores 20 and 4 are the definitive top earners by sales volume.</a:t>
            </a:r>
          </a:p>
          <a:p>
            <a:r>
              <a:rPr lang="en-US" sz="1500" b="1" dirty="0"/>
              <a:t>Opportunities:</a:t>
            </a:r>
            <a:r>
              <a:rPr lang="en-US" sz="1500" dirty="0"/>
              <a:t> Stores 44 and 5 represent the primary locations for performance improvement initiatives.</a:t>
            </a:r>
          </a:p>
        </p:txBody>
      </p:sp>
      <p:sp>
        <p:nvSpPr>
          <p:cNvPr id="17" name="TextBox 16">
            <a:extLst>
              <a:ext uri="{FF2B5EF4-FFF2-40B4-BE49-F238E27FC236}">
                <a16:creationId xmlns:a16="http://schemas.microsoft.com/office/drawing/2014/main" id="{461B38D2-0545-CD88-FDF5-8FCCB8D502A9}"/>
              </a:ext>
            </a:extLst>
          </p:cNvPr>
          <p:cNvSpPr txBox="1"/>
          <p:nvPr/>
        </p:nvSpPr>
        <p:spPr>
          <a:xfrm>
            <a:off x="8886162" y="2327849"/>
            <a:ext cx="3048000" cy="1815882"/>
          </a:xfrm>
          <a:prstGeom prst="rect">
            <a:avLst/>
          </a:prstGeom>
          <a:noFill/>
        </p:spPr>
        <p:txBody>
          <a:bodyPr wrap="square">
            <a:spAutoFit/>
          </a:bodyPr>
          <a:lstStyle/>
          <a:p>
            <a:r>
              <a:rPr lang="en-US" sz="1600" b="1" dirty="0"/>
              <a:t>Which departments are the highest earners?</a:t>
            </a:r>
            <a:br>
              <a:rPr lang="en-US" sz="1600" dirty="0"/>
            </a:br>
            <a:r>
              <a:rPr lang="en-US" sz="1600" dirty="0"/>
              <a:t>Certain departments (1-15, 38, 40, 72, and 90-95) demonstrate notably higher weekly sales, with an average increase of 25%.</a:t>
            </a:r>
            <a:endParaRPr lang="en-US" sz="16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B3FE824-EA80-61F2-FE95-BF762AB676B4}"/>
              </a:ext>
            </a:extLst>
          </p:cNvPr>
          <p:cNvSpPr txBox="1"/>
          <p:nvPr/>
        </p:nvSpPr>
        <p:spPr>
          <a:xfrm>
            <a:off x="9092120" y="4114597"/>
            <a:ext cx="2915267" cy="2308324"/>
          </a:xfrm>
          <a:prstGeom prst="rect">
            <a:avLst/>
          </a:prstGeom>
          <a:noFill/>
        </p:spPr>
        <p:txBody>
          <a:bodyPr wrap="square">
            <a:spAutoFit/>
          </a:bodyPr>
          <a:lstStyle/>
          <a:p>
            <a:r>
              <a:rPr lang="en-US" sz="1600" b="1" dirty="0"/>
              <a:t>Which type of store is the highest earner?</a:t>
            </a:r>
          </a:p>
          <a:p>
            <a:br>
              <a:rPr lang="en-US" sz="1600" dirty="0"/>
            </a:br>
            <a:r>
              <a:rPr lang="en-US" sz="1600" dirty="0"/>
              <a:t>Store type A, succeeded by store type B, were identified as the store types with the highest earnings, while store type C exhibited the lowest weekly sales.</a:t>
            </a:r>
            <a:endParaRPr lang="en-US" sz="1600" dirty="0">
              <a:latin typeface="Arial" panose="020B0604020202020204" pitchFamily="34" charset="0"/>
              <a:cs typeface="Arial" panose="020B0604020202020204" pitchFamily="34" charset="0"/>
            </a:endParaRPr>
          </a:p>
        </p:txBody>
      </p:sp>
      <p:pic>
        <p:nvPicPr>
          <p:cNvPr id="22" name="Picture 21" descr="A graph of different colored bars&#10;&#10;Description automatically generated">
            <a:extLst>
              <a:ext uri="{FF2B5EF4-FFF2-40B4-BE49-F238E27FC236}">
                <a16:creationId xmlns:a16="http://schemas.microsoft.com/office/drawing/2014/main" id="{12F00C99-9FA8-AA76-FDE5-713898000D7D}"/>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9352" y="4299263"/>
            <a:ext cx="2476630" cy="2152467"/>
          </a:xfrm>
          <a:prstGeom prst="rect">
            <a:avLst/>
          </a:prstGeom>
          <a:ln>
            <a:solidFill>
              <a:schemeClr val="tx2">
                <a:lumMod val="90000"/>
                <a:lumOff val="10000"/>
              </a:schemeClr>
            </a:solidFill>
          </a:ln>
        </p:spPr>
      </p:pic>
      <p:sp>
        <p:nvSpPr>
          <p:cNvPr id="23" name="TextBox 22">
            <a:extLst>
              <a:ext uri="{FF2B5EF4-FFF2-40B4-BE49-F238E27FC236}">
                <a16:creationId xmlns:a16="http://schemas.microsoft.com/office/drawing/2014/main" id="{D8AD0AB0-C5DB-4816-E5B6-C90D58B81C0F}"/>
              </a:ext>
            </a:extLst>
          </p:cNvPr>
          <p:cNvSpPr txBox="1"/>
          <p:nvPr/>
        </p:nvSpPr>
        <p:spPr>
          <a:xfrm>
            <a:off x="3097920" y="4299263"/>
            <a:ext cx="2386005" cy="1815882"/>
          </a:xfrm>
          <a:prstGeom prst="rect">
            <a:avLst/>
          </a:prstGeom>
          <a:noFill/>
        </p:spPr>
        <p:txBody>
          <a:bodyPr wrap="square">
            <a:spAutoFit/>
          </a:bodyPr>
          <a:lstStyle/>
          <a:p>
            <a:r>
              <a:rPr lang="en-US" sz="1600" b="1" dirty="0"/>
              <a:t>Trend of markdown across types</a:t>
            </a:r>
          </a:p>
          <a:p>
            <a:br>
              <a:rPr lang="en-US" sz="1600" dirty="0"/>
            </a:br>
            <a:r>
              <a:rPr lang="en-US" sz="1600" dirty="0"/>
              <a:t>Markdown1 is the highest for Type A, B while markdown 5 is the highest for type C</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50466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702</TotalTime>
  <Words>3463</Words>
  <Application>Microsoft Office PowerPoint</Application>
  <PresentationFormat>Widescreen</PresentationFormat>
  <Paragraphs>264</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Inter</vt:lpstr>
      <vt:lpstr>Rockwell</vt:lpstr>
      <vt:lpstr>Rockwell Condensed</vt:lpstr>
      <vt:lpstr>Wingdings</vt:lpstr>
      <vt:lpstr>Wood Type</vt:lpstr>
      <vt:lpstr>PowerPoint Presentation</vt:lpstr>
      <vt:lpstr>PowerPoint Presentation</vt:lpstr>
      <vt:lpstr>PowerPoint Presentation</vt:lpstr>
      <vt:lpstr>PowerPoint Presentation</vt:lpstr>
      <vt:lpstr>Feature Engineering &amp; Data Preprocessing</vt:lpstr>
      <vt:lpstr>PowerPoint Presentation</vt:lpstr>
      <vt:lpstr>EDA - Exploratory Data Analysis</vt:lpstr>
      <vt:lpstr>PowerPoint Presentation</vt:lpstr>
      <vt:lpstr>PowerPoint Presentation</vt:lpstr>
      <vt:lpstr>PowerPoint Presentation</vt:lpstr>
      <vt:lpstr>PowerPoint Presentation</vt:lpstr>
      <vt:lpstr>Anomaly Detection in Sales Data</vt:lpstr>
      <vt:lpstr>Time-Based Anomaly Detection</vt:lpstr>
      <vt:lpstr>PowerPoint Presentation</vt:lpstr>
      <vt:lpstr>Quality Evaluation of Segmentation</vt:lpstr>
      <vt:lpstr>PowerPoint Presentation</vt:lpstr>
      <vt:lpstr>Strategies for Personalization</vt:lpstr>
      <vt:lpstr>Personalization Strategies for Store Segments - Segment-Specific Marketing Strategies</vt:lpstr>
      <vt:lpstr>Personalization Strategies for department Segments : Department Marketing Playbook by Segment</vt:lpstr>
      <vt:lpstr>Market Basket Analysis - Rationale &amp; Methodology</vt:lpstr>
      <vt:lpstr>Market Basket Analysis -From Insights to Action</vt:lpstr>
      <vt:lpstr>Forecasting demand</vt:lpstr>
      <vt:lpstr>PowerPoint Presentation</vt:lpstr>
      <vt:lpstr>Impact of External Factors - Their Impact on Forecasting</vt:lpstr>
      <vt:lpstr>Real-World Application &amp; Strategy Formulation</vt:lpstr>
      <vt:lpstr>Real-World Application &amp; Strategy Formulation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mukta barad</dc:creator>
  <cp:lastModifiedBy>Lokesh Todi</cp:lastModifiedBy>
  <cp:revision>10</cp:revision>
  <dcterms:created xsi:type="dcterms:W3CDTF">2024-08-14T03:31:56Z</dcterms:created>
  <dcterms:modified xsi:type="dcterms:W3CDTF">2025-08-02T14:55:11Z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2024-08-14T03:33:49Z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a4f9a2ec-76e8-47ff-87d7-42c27af26a9a</vt:lpwstr>
  </property>
  <property fmtid="{D5CDD505-2E9C-101B-9397-08002B2CF9AE}" pid="7" name="MSIP_Label_defa4170-0d19-0005-0004-bc88714345d2_ActionId">
    <vt:lpwstr>70315d0e-5157-4fdf-9676-366f615f247d</vt:lpwstr>
  </property>
  <property fmtid="{D5CDD505-2E9C-101B-9397-08002B2CF9AE}" pid="8" name="MSIP_Label_defa4170-0d19-0005-0004-bc88714345d2_ContentBits">
    <vt:lpwstr>0</vt:lpwstr>
  </property>
</Properties>
</file>